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&#65279;<?xml version="1.0" encoding="utf-8" standalone="yes"?>
<Relationships xmlns="http://schemas.openxmlformats.org/package/2006/relationships">
  <Relationship Id="rId3" Type="http://schemas.openxmlformats.org/package/2006/relationships/metadata/core-properties" Target="docProps/core.xml" />
  <Relationship Id="rId2" Type="http://schemas.openxmlformats.org/package/2006/relationships/metadata/thumbnail" Target="docProps/thumbnail.jpeg" />
  <Relationship Id="rId1" Type="http://schemas.openxmlformats.org/officeDocument/2006/relationships/officeDocument" Target="ppt/presentation.xml" />
  <Relationship Id="rId4" Type="http://schemas.openxmlformats.org/officeDocument/2006/relationships/extended-properties" Target="docProps/app.xml" />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Lst>
  <p:sldSz cx="6858000" cy="9906000" type="A4"/>
  <p:notesSz cx="9926638"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F6FC"/>
    <a:srgbClr val="863026"/>
    <a:srgbClr val="1C1212"/>
    <a:srgbClr val="1A1111"/>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6" d="100"/>
          <a:sy n="66" d="100"/>
        </p:scale>
        <p:origin x="1764" y="78"/>
      </p:cViewPr>
      <p:guideLst/>
    </p:cSldViewPr>
  </p:slideViewPr>
  <p:notesTextViewPr>
    <p:cViewPr>
      <p:scale>
        <a:sx n="1" d="1"/>
        <a:sy n="1" d="1"/>
      </p:scale>
      <p:origin x="0" y="0"/>
    </p:cViewPr>
  </p:notesTextViewPr>
  <p:gridSpacing cx="72008" cy="72008"/>
</p:viewPr>
</file>

<file path=ppt/_rels/presentation.xml.rels>&#65279;<?xml version="1.0" encoding="utf-8" standalone="yes"?>
<Relationships xmlns="http://schemas.openxmlformats.org/package/2006/relationships">
  <Relationship Id="rId3" Type="http://schemas.openxmlformats.org/officeDocument/2006/relationships/slide" Target="slides/slide2.xml" />
  <Relationship Id="rId7" Type="http://schemas.openxmlformats.org/officeDocument/2006/relationships/tableStyles" Target="tableStyles.xml" />
  <Relationship Id="rId2" Type="http://schemas.openxmlformats.org/officeDocument/2006/relationships/slide" Target="slides/slide1.xml" />
  <Relationship Id="rId1" Type="http://schemas.openxmlformats.org/officeDocument/2006/relationships/slideMaster" Target="slideMasters/slideMaster1.xml" />
  <Relationship Id="rId6" Type="http://schemas.openxmlformats.org/officeDocument/2006/relationships/theme" Target="theme/theme1.xml" />
  <Relationship Id="rId5" Type="http://schemas.openxmlformats.org/officeDocument/2006/relationships/viewProps" Target="viewProps.xml" />
  <Relationship Id="rId4" Type="http://schemas.openxmlformats.org/officeDocument/2006/relationships/presProps" Target="presProps.xml" />
</Relationships>
</file>

<file path=ppt/slideLayouts/_rels/slideLayout1.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10.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11.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2.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3.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4.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5.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6.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7.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8.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9.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133873C-A32C-4927-9DF9-0209E866DDFC}" type="datetimeFigureOut">
              <a:rPr kumimoji="1" lang="ja-JP" altLang="en-US" smtClean="0"/>
              <a:t>2023/3/15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DBB8C0A-5F49-4A47-B82B-F2207013FE4E}" type="slidenum">
              <a:rPr kumimoji="1" lang="ja-JP" altLang="en-US" smtClean="0"/>
              <a:t>‹#›</a:t>
            </a:fld>
            <a:endParaRPr kumimoji="1" lang="ja-JP" altLang="en-US"/>
          </a:p>
        </p:txBody>
      </p:sp>
    </p:spTree>
    <p:extLst>
      <p:ext uri="{BB962C8B-B14F-4D97-AF65-F5344CB8AC3E}">
        <p14:creationId xmlns:p14="http://schemas.microsoft.com/office/powerpoint/2010/main" val="61109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133873C-A32C-4927-9DF9-0209E866DDFC}" type="datetimeFigureOut">
              <a:rPr kumimoji="1" lang="ja-JP" altLang="en-US" smtClean="0"/>
              <a:t>2023/3/15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DBB8C0A-5F49-4A47-B82B-F2207013FE4E}" type="slidenum">
              <a:rPr kumimoji="1" lang="ja-JP" altLang="en-US" smtClean="0"/>
              <a:t>‹#›</a:t>
            </a:fld>
            <a:endParaRPr kumimoji="1" lang="ja-JP" altLang="en-US"/>
          </a:p>
        </p:txBody>
      </p:sp>
    </p:spTree>
    <p:extLst>
      <p:ext uri="{BB962C8B-B14F-4D97-AF65-F5344CB8AC3E}">
        <p14:creationId xmlns:p14="http://schemas.microsoft.com/office/powerpoint/2010/main" val="2299254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133873C-A32C-4927-9DF9-0209E866DDFC}" type="datetimeFigureOut">
              <a:rPr kumimoji="1" lang="ja-JP" altLang="en-US" smtClean="0"/>
              <a:t>2023/3/15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DBB8C0A-5F49-4A47-B82B-F2207013FE4E}" type="slidenum">
              <a:rPr kumimoji="1" lang="ja-JP" altLang="en-US" smtClean="0"/>
              <a:t>‹#›</a:t>
            </a:fld>
            <a:endParaRPr kumimoji="1" lang="ja-JP" altLang="en-US"/>
          </a:p>
        </p:txBody>
      </p:sp>
    </p:spTree>
    <p:extLst>
      <p:ext uri="{BB962C8B-B14F-4D97-AF65-F5344CB8AC3E}">
        <p14:creationId xmlns:p14="http://schemas.microsoft.com/office/powerpoint/2010/main" val="4182023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133873C-A32C-4927-9DF9-0209E866DDFC}" type="datetimeFigureOut">
              <a:rPr kumimoji="1" lang="ja-JP" altLang="en-US" smtClean="0"/>
              <a:t>2023/3/15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DBB8C0A-5F49-4A47-B82B-F2207013FE4E}" type="slidenum">
              <a:rPr kumimoji="1" lang="ja-JP" altLang="en-US" smtClean="0"/>
              <a:t>‹#›</a:t>
            </a:fld>
            <a:endParaRPr kumimoji="1" lang="ja-JP" altLang="en-US"/>
          </a:p>
        </p:txBody>
      </p:sp>
    </p:spTree>
    <p:extLst>
      <p:ext uri="{BB962C8B-B14F-4D97-AF65-F5344CB8AC3E}">
        <p14:creationId xmlns:p14="http://schemas.microsoft.com/office/powerpoint/2010/main" val="1809826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133873C-A32C-4927-9DF9-0209E866DDFC}" type="datetimeFigureOut">
              <a:rPr kumimoji="1" lang="ja-JP" altLang="en-US" smtClean="0"/>
              <a:t>2023/3/15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DBB8C0A-5F49-4A47-B82B-F2207013FE4E}" type="slidenum">
              <a:rPr kumimoji="1" lang="ja-JP" altLang="en-US" smtClean="0"/>
              <a:t>‹#›</a:t>
            </a:fld>
            <a:endParaRPr kumimoji="1" lang="ja-JP" altLang="en-US"/>
          </a:p>
        </p:txBody>
      </p:sp>
    </p:spTree>
    <p:extLst>
      <p:ext uri="{BB962C8B-B14F-4D97-AF65-F5344CB8AC3E}">
        <p14:creationId xmlns:p14="http://schemas.microsoft.com/office/powerpoint/2010/main" val="1458335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133873C-A32C-4927-9DF9-0209E866DDFC}" type="datetimeFigureOut">
              <a:rPr kumimoji="1" lang="ja-JP" altLang="en-US" smtClean="0"/>
              <a:t>2023/3/15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DBB8C0A-5F49-4A47-B82B-F2207013FE4E}" type="slidenum">
              <a:rPr kumimoji="1" lang="ja-JP" altLang="en-US" smtClean="0"/>
              <a:t>‹#›</a:t>
            </a:fld>
            <a:endParaRPr kumimoji="1" lang="ja-JP" altLang="en-US"/>
          </a:p>
        </p:txBody>
      </p:sp>
    </p:spTree>
    <p:extLst>
      <p:ext uri="{BB962C8B-B14F-4D97-AF65-F5344CB8AC3E}">
        <p14:creationId xmlns:p14="http://schemas.microsoft.com/office/powerpoint/2010/main" val="912870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133873C-A32C-4927-9DF9-0209E866DDFC}" type="datetimeFigureOut">
              <a:rPr kumimoji="1" lang="ja-JP" altLang="en-US" smtClean="0"/>
              <a:t>2023/3/15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3DBB8C0A-5F49-4A47-B82B-F2207013FE4E}" type="slidenum">
              <a:rPr kumimoji="1" lang="ja-JP" altLang="en-US" smtClean="0"/>
              <a:t>‹#›</a:t>
            </a:fld>
            <a:endParaRPr kumimoji="1" lang="ja-JP" altLang="en-US"/>
          </a:p>
        </p:txBody>
      </p:sp>
    </p:spTree>
    <p:extLst>
      <p:ext uri="{BB962C8B-B14F-4D97-AF65-F5344CB8AC3E}">
        <p14:creationId xmlns:p14="http://schemas.microsoft.com/office/powerpoint/2010/main" val="4213274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133873C-A32C-4927-9DF9-0209E866DDFC}" type="datetimeFigureOut">
              <a:rPr kumimoji="1" lang="ja-JP" altLang="en-US" smtClean="0"/>
              <a:t>2023/3/15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3DBB8C0A-5F49-4A47-B82B-F2207013FE4E}" type="slidenum">
              <a:rPr kumimoji="1" lang="ja-JP" altLang="en-US" smtClean="0"/>
              <a:t>‹#›</a:t>
            </a:fld>
            <a:endParaRPr kumimoji="1" lang="ja-JP" altLang="en-US"/>
          </a:p>
        </p:txBody>
      </p:sp>
    </p:spTree>
    <p:extLst>
      <p:ext uri="{BB962C8B-B14F-4D97-AF65-F5344CB8AC3E}">
        <p14:creationId xmlns:p14="http://schemas.microsoft.com/office/powerpoint/2010/main" val="3938153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3873C-A32C-4927-9DF9-0209E866DDFC}" type="datetimeFigureOut">
              <a:rPr kumimoji="1" lang="ja-JP" altLang="en-US" smtClean="0"/>
              <a:t>2023/3/15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3DBB8C0A-5F49-4A47-B82B-F2207013FE4E}" type="slidenum">
              <a:rPr kumimoji="1" lang="ja-JP" altLang="en-US" smtClean="0"/>
              <a:t>‹#›</a:t>
            </a:fld>
            <a:endParaRPr kumimoji="1" lang="ja-JP" altLang="en-US"/>
          </a:p>
        </p:txBody>
      </p:sp>
    </p:spTree>
    <p:extLst>
      <p:ext uri="{BB962C8B-B14F-4D97-AF65-F5344CB8AC3E}">
        <p14:creationId xmlns:p14="http://schemas.microsoft.com/office/powerpoint/2010/main" val="1094779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133873C-A32C-4927-9DF9-0209E866DDFC}" type="datetimeFigureOut">
              <a:rPr kumimoji="1" lang="ja-JP" altLang="en-US" smtClean="0"/>
              <a:t>2023/3/15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DBB8C0A-5F49-4A47-B82B-F2207013FE4E}" type="slidenum">
              <a:rPr kumimoji="1" lang="ja-JP" altLang="en-US" smtClean="0"/>
              <a:t>‹#›</a:t>
            </a:fld>
            <a:endParaRPr kumimoji="1" lang="ja-JP" altLang="en-US"/>
          </a:p>
        </p:txBody>
      </p:sp>
    </p:spTree>
    <p:extLst>
      <p:ext uri="{BB962C8B-B14F-4D97-AF65-F5344CB8AC3E}">
        <p14:creationId xmlns:p14="http://schemas.microsoft.com/office/powerpoint/2010/main" val="3725600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133873C-A32C-4927-9DF9-0209E866DDFC}" type="datetimeFigureOut">
              <a:rPr kumimoji="1" lang="ja-JP" altLang="en-US" smtClean="0"/>
              <a:t>2023/3/15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DBB8C0A-5F49-4A47-B82B-F2207013FE4E}" type="slidenum">
              <a:rPr kumimoji="1" lang="ja-JP" altLang="en-US" smtClean="0"/>
              <a:t>‹#›</a:t>
            </a:fld>
            <a:endParaRPr kumimoji="1" lang="ja-JP" altLang="en-US"/>
          </a:p>
        </p:txBody>
      </p:sp>
    </p:spTree>
    <p:extLst>
      <p:ext uri="{BB962C8B-B14F-4D97-AF65-F5344CB8AC3E}">
        <p14:creationId xmlns:p14="http://schemas.microsoft.com/office/powerpoint/2010/main" val="2046226349"/>
      </p:ext>
    </p:extLst>
  </p:cSld>
  <p:clrMapOvr>
    <a:masterClrMapping/>
  </p:clrMapOvr>
</p:sldLayout>
</file>

<file path=ppt/slideMasters/_rels/slideMaster1.xml.rels>&#65279;<?xml version="1.0" encoding="utf-8" standalone="yes"?>
<Relationships xmlns="http://schemas.openxmlformats.org/package/2006/relationships">
  <Relationship Id="rId8" Type="http://schemas.openxmlformats.org/officeDocument/2006/relationships/slideLayout" Target="../slideLayouts/slideLayout8.xml" />
  <Relationship Id="rId3" Type="http://schemas.openxmlformats.org/officeDocument/2006/relationships/slideLayout" Target="../slideLayouts/slideLayout3.xml" />
  <Relationship Id="rId7" Type="http://schemas.openxmlformats.org/officeDocument/2006/relationships/slideLayout" Target="../slideLayouts/slideLayout7.xml" />
  <Relationship Id="rId12" Type="http://schemas.openxmlformats.org/officeDocument/2006/relationships/theme" Target="../theme/theme1.xml" />
  <Relationship Id="rId2" Type="http://schemas.openxmlformats.org/officeDocument/2006/relationships/slideLayout" Target="../slideLayouts/slideLayout2.xml" />
  <Relationship Id="rId1" Type="http://schemas.openxmlformats.org/officeDocument/2006/relationships/slideLayout" Target="../slideLayouts/slideLayout1.xml" />
  <Relationship Id="rId6" Type="http://schemas.openxmlformats.org/officeDocument/2006/relationships/slideLayout" Target="../slideLayouts/slideLayout6.xml" />
  <Relationship Id="rId11" Type="http://schemas.openxmlformats.org/officeDocument/2006/relationships/slideLayout" Target="../slideLayouts/slideLayout11.xml" />
  <Relationship Id="rId5" Type="http://schemas.openxmlformats.org/officeDocument/2006/relationships/slideLayout" Target="../slideLayouts/slideLayout5.xml" />
  <Relationship Id="rId10" Type="http://schemas.openxmlformats.org/officeDocument/2006/relationships/slideLayout" Target="../slideLayouts/slideLayout10.xml" />
  <Relationship Id="rId4" Type="http://schemas.openxmlformats.org/officeDocument/2006/relationships/slideLayout" Target="../slideLayouts/slideLayout4.xml" />
  <Relationship Id="rId9" Type="http://schemas.openxmlformats.org/officeDocument/2006/relationships/slideLayout" Target="../slideLayouts/slideLayout9.xml" />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B133873C-A32C-4927-9DF9-0209E866DDFC}" type="datetimeFigureOut">
              <a:rPr kumimoji="1" lang="ja-JP" altLang="en-US" smtClean="0"/>
              <a:t>2023/3/15</a:t>
            </a:fld>
            <a:endParaRPr kumimoji="1" lang="ja-JP" alt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3DBB8C0A-5F49-4A47-B82B-F2207013FE4E}" type="slidenum">
              <a:rPr kumimoji="1" lang="ja-JP" altLang="en-US" smtClean="0"/>
              <a:t>‹#›</a:t>
            </a:fld>
            <a:endParaRPr kumimoji="1" lang="ja-JP" altLang="en-US"/>
          </a:p>
        </p:txBody>
      </p:sp>
    </p:spTree>
    <p:extLst>
      <p:ext uri="{BB962C8B-B14F-4D97-AF65-F5344CB8AC3E}">
        <p14:creationId xmlns:p14="http://schemas.microsoft.com/office/powerpoint/2010/main" val="127564574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&#65279;<?xml version="1.0" encoding="utf-8" standalone="yes"?>
<Relationships xmlns="http://schemas.openxmlformats.org/package/2006/relationships">
  <Relationship Id="rId2" Type="http://schemas.openxmlformats.org/officeDocument/2006/relationships/image" Target="../media/image1.jpeg" />
  <Relationship Id="rId1" Type="http://schemas.openxmlformats.org/officeDocument/2006/relationships/slideLayout" Target="../slideLayouts/slideLayout1.xml" />
</Relationships>
</file>

<file path=ppt/slides/_rels/slide2.xml.rels>&#65279;<?xml version="1.0" encoding="utf-8" standalone="yes"?>
<Relationships xmlns="http://schemas.openxmlformats.org/package/2006/relationships">
  <Relationship Id="rId8" Type="http://schemas.openxmlformats.org/officeDocument/2006/relationships/image" Target="../media/image8.jpg" />
  <Relationship Id="rId3" Type="http://schemas.openxmlformats.org/officeDocument/2006/relationships/image" Target="../media/image3.jpeg" />
  <Relationship Id="rId7" Type="http://schemas.openxmlformats.org/officeDocument/2006/relationships/image" Target="../media/image7.JPG" />
  <Relationship Id="rId2" Type="http://schemas.openxmlformats.org/officeDocument/2006/relationships/image" Target="../media/image2.jpeg" />
  <Relationship Id="rId1" Type="http://schemas.openxmlformats.org/officeDocument/2006/relationships/slideLayout" Target="../slideLayouts/slideLayout2.xml" />
  <Relationship Id="rId6" Type="http://schemas.openxmlformats.org/officeDocument/2006/relationships/image" Target="../media/image6.JPG" />
  <Relationship Id="rId5" Type="http://schemas.openxmlformats.org/officeDocument/2006/relationships/image" Target="../media/image5.jpeg" />
  <Relationship Id="rId4" Type="http://schemas.openxmlformats.org/officeDocument/2006/relationships/image" Target="../media/image4.jpg" />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a:extLst>
              <a:ext uri="{FF2B5EF4-FFF2-40B4-BE49-F238E27FC236}">
                <a16:creationId xmlns:a16="http://schemas.microsoft.com/office/drawing/2014/main" id="{44044AB0-BB6A-4F0D-B863-A787DFF0F7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200" y="-21371"/>
            <a:ext cx="7823200" cy="9927371"/>
          </a:xfrm>
          <a:prstGeom prst="rect">
            <a:avLst/>
          </a:prstGeom>
        </p:spPr>
      </p:pic>
      <p:sp>
        <p:nvSpPr>
          <p:cNvPr id="17" name="正方形/長方形 16">
            <a:extLst>
              <a:ext uri="{FF2B5EF4-FFF2-40B4-BE49-F238E27FC236}">
                <a16:creationId xmlns:a16="http://schemas.microsoft.com/office/drawing/2014/main" id="{85980392-A0CF-4217-A2F5-0DDA7503DF3E}"/>
              </a:ext>
            </a:extLst>
          </p:cNvPr>
          <p:cNvSpPr/>
          <p:nvPr/>
        </p:nvSpPr>
        <p:spPr>
          <a:xfrm>
            <a:off x="540089" y="7934455"/>
            <a:ext cx="3322047" cy="1408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a:solidFill>
                  <a:schemeClr val="tx1"/>
                </a:solidFill>
                <a:latin typeface="HG正楷書体-PRO" panose="03000600000000000000" pitchFamily="66" charset="-128"/>
                <a:ea typeface="HG正楷書体-PRO" panose="03000600000000000000" pitchFamily="66" charset="-128"/>
              </a:rPr>
              <a:t>【</a:t>
            </a:r>
            <a:r>
              <a:rPr kumimoji="1" lang="ja-JP" altLang="en-US" dirty="0">
                <a:solidFill>
                  <a:schemeClr val="tx1"/>
                </a:solidFill>
                <a:latin typeface="HG正楷書体-PRO" panose="03000600000000000000" pitchFamily="66" charset="-128"/>
                <a:ea typeface="HG正楷書体-PRO" panose="03000600000000000000" pitchFamily="66" charset="-128"/>
              </a:rPr>
              <a:t>お問合せ</a:t>
            </a:r>
            <a:r>
              <a:rPr kumimoji="1" lang="en-US" altLang="ja-JP" dirty="0">
                <a:solidFill>
                  <a:schemeClr val="tx1"/>
                </a:solidFill>
                <a:latin typeface="HG正楷書体-PRO" panose="03000600000000000000" pitchFamily="66" charset="-128"/>
                <a:ea typeface="HG正楷書体-PRO" panose="03000600000000000000" pitchFamily="66" charset="-128"/>
              </a:rPr>
              <a:t>】</a:t>
            </a:r>
            <a:r>
              <a:rPr kumimoji="1" lang="ja-JP" altLang="en-US" dirty="0">
                <a:solidFill>
                  <a:schemeClr val="tx1"/>
                </a:solidFill>
                <a:latin typeface="HG正楷書体-PRO" panose="03000600000000000000" pitchFamily="66" charset="-128"/>
                <a:ea typeface="HG正楷書体-PRO" panose="03000600000000000000" pitchFamily="66" charset="-128"/>
              </a:rPr>
              <a:t>　</a:t>
            </a:r>
            <a:endParaRPr kumimoji="1" lang="en-US" altLang="ja-JP" dirty="0">
              <a:solidFill>
                <a:schemeClr val="tx1"/>
              </a:solidFill>
              <a:latin typeface="HG正楷書体-PRO" panose="03000600000000000000" pitchFamily="66" charset="-128"/>
              <a:ea typeface="HG正楷書体-PRO" panose="03000600000000000000" pitchFamily="66" charset="-128"/>
            </a:endParaRPr>
          </a:p>
          <a:p>
            <a:r>
              <a:rPr kumimoji="1" lang="ja-JP" altLang="en-US" dirty="0">
                <a:solidFill>
                  <a:schemeClr val="tx1"/>
                </a:solidFill>
                <a:latin typeface="HG正楷書体-PRO" panose="03000600000000000000" pitchFamily="66" charset="-128"/>
                <a:ea typeface="HG正楷書体-PRO" panose="03000600000000000000" pitchFamily="66" charset="-128"/>
              </a:rPr>
              <a:t>　漆でつながる会　</a:t>
            </a:r>
            <a:endParaRPr kumimoji="1" lang="en-US" altLang="ja-JP" dirty="0">
              <a:solidFill>
                <a:schemeClr val="tx1"/>
              </a:solidFill>
              <a:latin typeface="HG正楷書体-PRO" panose="03000600000000000000" pitchFamily="66" charset="-128"/>
              <a:ea typeface="HG正楷書体-PRO" panose="03000600000000000000" pitchFamily="66" charset="-128"/>
            </a:endParaRPr>
          </a:p>
          <a:p>
            <a:r>
              <a:rPr kumimoji="1" lang="ja-JP" altLang="en-US" dirty="0">
                <a:solidFill>
                  <a:schemeClr val="tx1"/>
                </a:solidFill>
                <a:latin typeface="HG正楷書体-PRO" panose="03000600000000000000" pitchFamily="66" charset="-128"/>
                <a:ea typeface="HG正楷書体-PRO" panose="03000600000000000000" pitchFamily="66" charset="-128"/>
              </a:rPr>
              <a:t>　</a:t>
            </a:r>
            <a:r>
              <a:rPr kumimoji="1" lang="en-US" altLang="ja-JP" dirty="0">
                <a:solidFill>
                  <a:schemeClr val="tx1"/>
                </a:solidFill>
                <a:latin typeface="HG正楷書体-PRO" panose="03000600000000000000" pitchFamily="66" charset="-128"/>
                <a:ea typeface="HG正楷書体-PRO" panose="03000600000000000000" pitchFamily="66" charset="-128"/>
              </a:rPr>
              <a:t>TEL</a:t>
            </a:r>
            <a:r>
              <a:rPr kumimoji="1" lang="ja-JP" altLang="en-US" dirty="0">
                <a:solidFill>
                  <a:schemeClr val="tx1"/>
                </a:solidFill>
                <a:latin typeface="HG正楷書体-PRO" panose="03000600000000000000" pitchFamily="66" charset="-128"/>
                <a:ea typeface="HG正楷書体-PRO" panose="03000600000000000000" pitchFamily="66" charset="-128"/>
              </a:rPr>
              <a:t>：</a:t>
            </a:r>
            <a:r>
              <a:rPr kumimoji="1" lang="en-US" altLang="ja-JP" dirty="0">
                <a:solidFill>
                  <a:schemeClr val="tx1"/>
                </a:solidFill>
                <a:latin typeface="HG正楷書体-PRO" panose="03000600000000000000" pitchFamily="66" charset="-128"/>
                <a:ea typeface="HG正楷書体-PRO" panose="03000600000000000000" pitchFamily="66" charset="-128"/>
              </a:rPr>
              <a:t>0195-38-4472</a:t>
            </a:r>
          </a:p>
          <a:p>
            <a:r>
              <a:rPr kumimoji="1" lang="ja-JP" altLang="en-US" dirty="0">
                <a:solidFill>
                  <a:schemeClr val="tx1"/>
                </a:solidFill>
                <a:latin typeface="HG正楷書体-PRO" panose="03000600000000000000" pitchFamily="66" charset="-128"/>
                <a:ea typeface="HG正楷書体-PRO" panose="03000600000000000000" pitchFamily="66" charset="-128"/>
              </a:rPr>
              <a:t>　（二戸市役所 漆産業課内）</a:t>
            </a:r>
          </a:p>
        </p:txBody>
      </p:sp>
      <p:sp>
        <p:nvSpPr>
          <p:cNvPr id="14" name="テキスト ボックス 13">
            <a:extLst>
              <a:ext uri="{FF2B5EF4-FFF2-40B4-BE49-F238E27FC236}">
                <a16:creationId xmlns:a16="http://schemas.microsoft.com/office/drawing/2014/main" id="{49FCDD91-1578-4E2B-8550-E5CE855F7AB6}"/>
              </a:ext>
            </a:extLst>
          </p:cNvPr>
          <p:cNvSpPr txBox="1"/>
          <p:nvPr/>
        </p:nvSpPr>
        <p:spPr>
          <a:xfrm>
            <a:off x="3105835" y="292714"/>
            <a:ext cx="923330" cy="7892830"/>
          </a:xfrm>
          <a:prstGeom prst="rect">
            <a:avLst/>
          </a:prstGeom>
          <a:noFill/>
        </p:spPr>
        <p:txBody>
          <a:bodyPr vert="eaVert" wrap="square" rtlCol="0">
            <a:spAutoFit/>
          </a:bodyPr>
          <a:lstStyle/>
          <a:p>
            <a:r>
              <a:rPr kumimoji="1" lang="ja-JP" altLang="en-US" sz="4800" b="1" dirty="0">
                <a:ln w="3175">
                  <a:noFill/>
                </a:ln>
                <a:solidFill>
                  <a:srgbClr val="C00000"/>
                </a:solidFill>
                <a:latin typeface="HG正楷書体-PRO" panose="03000600000000000000" pitchFamily="66" charset="-128"/>
                <a:ea typeface="HG正楷書体-PRO" panose="03000600000000000000" pitchFamily="66" charset="-128"/>
              </a:rPr>
              <a:t>浄法寺漆を学ぶ</a:t>
            </a:r>
          </a:p>
        </p:txBody>
      </p:sp>
      <p:sp>
        <p:nvSpPr>
          <p:cNvPr id="19" name="テキスト ボックス 18">
            <a:extLst>
              <a:ext uri="{FF2B5EF4-FFF2-40B4-BE49-F238E27FC236}">
                <a16:creationId xmlns:a16="http://schemas.microsoft.com/office/drawing/2014/main" id="{0A117AA2-67FC-407F-B422-0D214996219B}"/>
              </a:ext>
            </a:extLst>
          </p:cNvPr>
          <p:cNvSpPr txBox="1"/>
          <p:nvPr/>
        </p:nvSpPr>
        <p:spPr>
          <a:xfrm>
            <a:off x="4855249" y="589046"/>
            <a:ext cx="461665" cy="6295870"/>
          </a:xfrm>
          <a:prstGeom prst="rect">
            <a:avLst/>
          </a:prstGeom>
          <a:noFill/>
        </p:spPr>
        <p:txBody>
          <a:bodyPr vert="eaVert" wrap="square" rtlCol="0">
            <a:spAutoFit/>
          </a:bodyPr>
          <a:lstStyle/>
          <a:p>
            <a:r>
              <a:rPr kumimoji="1" lang="ja-JP" altLang="en-US" dirty="0">
                <a:latin typeface="HG正楷書体-PRO" panose="03000600000000000000" pitchFamily="66" charset="-128"/>
                <a:ea typeface="HG正楷書体-PRO" panose="03000600000000000000" pitchFamily="66" charset="-128"/>
              </a:rPr>
              <a:t>うるし苗木生産を 体験する 一日</a:t>
            </a:r>
          </a:p>
        </p:txBody>
      </p:sp>
      <p:sp>
        <p:nvSpPr>
          <p:cNvPr id="26" name="テキスト ボックス 25">
            <a:extLst>
              <a:ext uri="{FF2B5EF4-FFF2-40B4-BE49-F238E27FC236}">
                <a16:creationId xmlns:a16="http://schemas.microsoft.com/office/drawing/2014/main" id="{FD6C05F2-ABE5-4857-8AF6-5E222F3B85C4}"/>
              </a:ext>
            </a:extLst>
          </p:cNvPr>
          <p:cNvSpPr txBox="1"/>
          <p:nvPr/>
        </p:nvSpPr>
        <p:spPr>
          <a:xfrm>
            <a:off x="540090" y="2189247"/>
            <a:ext cx="2077492" cy="6816541"/>
          </a:xfrm>
          <a:prstGeom prst="rect">
            <a:avLst/>
          </a:prstGeom>
          <a:noFill/>
        </p:spPr>
        <p:txBody>
          <a:bodyPr vert="eaVert" wrap="square" rtlCol="0">
            <a:spAutoFit/>
          </a:bodyPr>
          <a:lstStyle/>
          <a:p>
            <a:pPr>
              <a:lnSpc>
                <a:spcPct val="150000"/>
              </a:lnSpc>
            </a:pPr>
            <a:r>
              <a:rPr kumimoji="1" lang="ja-JP" altLang="en-US" sz="1600" dirty="0">
                <a:latin typeface="HG正楷書体-PRO" panose="03000600000000000000" pitchFamily="66" charset="-128"/>
                <a:ea typeface="HG正楷書体-PRO" panose="03000600000000000000" pitchFamily="66" charset="-128"/>
              </a:rPr>
              <a:t>開催日　　令和５年４月</a:t>
            </a:r>
            <a:r>
              <a:rPr kumimoji="1" lang="en-US" altLang="ja-JP" sz="1600" dirty="0">
                <a:latin typeface="HG正楷書体-PRO" panose="03000600000000000000" pitchFamily="66" charset="-128"/>
                <a:ea typeface="HG正楷書体-PRO" panose="03000600000000000000" pitchFamily="66" charset="-128"/>
              </a:rPr>
              <a:t>23</a:t>
            </a:r>
            <a:r>
              <a:rPr kumimoji="1" lang="ja-JP" altLang="en-US" sz="1600" dirty="0">
                <a:latin typeface="HG正楷書体-PRO" panose="03000600000000000000" pitchFamily="66" charset="-128"/>
                <a:ea typeface="HG正楷書体-PRO" panose="03000600000000000000" pitchFamily="66" charset="-128"/>
              </a:rPr>
              <a:t>日（日）</a:t>
            </a:r>
            <a:endParaRPr kumimoji="1" lang="en-US" altLang="ja-JP" sz="1600" dirty="0">
              <a:latin typeface="HG正楷書体-PRO" panose="03000600000000000000" pitchFamily="66" charset="-128"/>
              <a:ea typeface="HG正楷書体-PRO" panose="03000600000000000000" pitchFamily="66" charset="-128"/>
            </a:endParaRPr>
          </a:p>
          <a:p>
            <a:pPr>
              <a:lnSpc>
                <a:spcPct val="150000"/>
              </a:lnSpc>
            </a:pPr>
            <a:r>
              <a:rPr kumimoji="1" lang="ja-JP" altLang="en-US" sz="1600" dirty="0">
                <a:latin typeface="HG正楷書体-PRO" panose="03000600000000000000" pitchFamily="66" charset="-128"/>
                <a:ea typeface="HG正楷書体-PRO" panose="03000600000000000000" pitchFamily="66" charset="-128"/>
              </a:rPr>
              <a:t>参加費　　無料</a:t>
            </a:r>
            <a:endParaRPr kumimoji="1" lang="en-US" altLang="ja-JP" sz="1600" dirty="0">
              <a:latin typeface="HG正楷書体-PRO" panose="03000600000000000000" pitchFamily="66" charset="-128"/>
              <a:ea typeface="HG正楷書体-PRO" panose="03000600000000000000" pitchFamily="66" charset="-128"/>
            </a:endParaRPr>
          </a:p>
          <a:p>
            <a:pPr>
              <a:lnSpc>
                <a:spcPct val="150000"/>
              </a:lnSpc>
            </a:pPr>
            <a:r>
              <a:rPr kumimoji="1" lang="ja-JP" altLang="en-US" sz="1600" dirty="0">
                <a:latin typeface="HG正楷書体-PRO" panose="03000600000000000000" pitchFamily="66" charset="-128"/>
                <a:ea typeface="HG正楷書体-PRO" panose="03000600000000000000" pitchFamily="66" charset="-128"/>
              </a:rPr>
              <a:t>参加要件　浄法寺漆に興味がある方</a:t>
            </a:r>
            <a:endParaRPr kumimoji="1" lang="en-US" altLang="ja-JP" sz="1600" dirty="0">
              <a:latin typeface="HG正楷書体-PRO" panose="03000600000000000000" pitchFamily="66" charset="-128"/>
              <a:ea typeface="HG正楷書体-PRO" panose="03000600000000000000" pitchFamily="66" charset="-128"/>
            </a:endParaRPr>
          </a:p>
          <a:p>
            <a:pPr>
              <a:lnSpc>
                <a:spcPct val="150000"/>
              </a:lnSpc>
            </a:pPr>
            <a:r>
              <a:rPr kumimoji="1" lang="ja-JP" altLang="en-US" sz="1600" dirty="0">
                <a:latin typeface="HG正楷書体-PRO" panose="03000600000000000000" pitchFamily="66" charset="-128"/>
                <a:ea typeface="HG正楷書体-PRO" panose="03000600000000000000" pitchFamily="66" charset="-128"/>
              </a:rPr>
              <a:t>定　員　　</a:t>
            </a:r>
            <a:r>
              <a:rPr kumimoji="1" lang="en-US" altLang="ja-JP" sz="1600" dirty="0">
                <a:latin typeface="HG正楷書体-PRO" panose="03000600000000000000" pitchFamily="66" charset="-128"/>
                <a:ea typeface="HG正楷書体-PRO" panose="03000600000000000000" pitchFamily="66" charset="-128"/>
              </a:rPr>
              <a:t>20</a:t>
            </a:r>
            <a:r>
              <a:rPr kumimoji="1" lang="ja-JP" altLang="en-US" sz="1600" dirty="0">
                <a:latin typeface="HG正楷書体-PRO" panose="03000600000000000000" pitchFamily="66" charset="-128"/>
                <a:ea typeface="HG正楷書体-PRO" panose="03000600000000000000" pitchFamily="66" charset="-128"/>
              </a:rPr>
              <a:t>名程度</a:t>
            </a:r>
            <a:endParaRPr kumimoji="1" lang="en-US" altLang="ja-JP" sz="1600" dirty="0">
              <a:latin typeface="HG正楷書体-PRO" panose="03000600000000000000" pitchFamily="66" charset="-128"/>
              <a:ea typeface="HG正楷書体-PRO" panose="03000600000000000000" pitchFamily="66" charset="-128"/>
            </a:endParaRPr>
          </a:p>
          <a:p>
            <a:pPr>
              <a:lnSpc>
                <a:spcPct val="150000"/>
              </a:lnSpc>
            </a:pPr>
            <a:r>
              <a:rPr kumimoji="1" lang="ja-JP" altLang="en-US" sz="1400" dirty="0">
                <a:latin typeface="HG正楷書体-PRO" panose="03000600000000000000" pitchFamily="66" charset="-128"/>
                <a:ea typeface="HG正楷書体-PRO" panose="03000600000000000000" pitchFamily="66" charset="-128"/>
              </a:rPr>
              <a:t>　</a:t>
            </a:r>
            <a:r>
              <a:rPr kumimoji="1" lang="en-US" altLang="ja-JP" sz="1400" dirty="0">
                <a:latin typeface="HG正楷書体-PRO" panose="03000600000000000000" pitchFamily="66" charset="-128"/>
                <a:ea typeface="HG正楷書体-PRO" panose="03000600000000000000" pitchFamily="66" charset="-128"/>
              </a:rPr>
              <a:t>※</a:t>
            </a:r>
            <a:r>
              <a:rPr kumimoji="1" lang="ja-JP" altLang="en-US" sz="1600" dirty="0">
                <a:latin typeface="HG正楷書体-PRO" panose="03000600000000000000" pitchFamily="66" charset="-128"/>
                <a:ea typeface="HG正楷書体-PRO" panose="03000600000000000000" pitchFamily="66" charset="-128"/>
              </a:rPr>
              <a:t>詳細・申込方法はチラシ裏面をご覧ください</a:t>
            </a:r>
            <a:r>
              <a:rPr kumimoji="1" lang="ja-JP" altLang="en-US" b="1" dirty="0">
                <a:latin typeface="HG正楷書体-PRO" panose="03000600000000000000" pitchFamily="66" charset="-128"/>
                <a:ea typeface="HG正楷書体-PRO" panose="03000600000000000000" pitchFamily="66" charset="-128"/>
              </a:rPr>
              <a:t>。</a:t>
            </a:r>
            <a:endParaRPr kumimoji="1" lang="en-US" altLang="ja-JP" b="1" dirty="0">
              <a:latin typeface="HG正楷書体-PRO" panose="03000600000000000000" pitchFamily="66" charset="-128"/>
              <a:ea typeface="HG正楷書体-PRO" panose="03000600000000000000" pitchFamily="66" charset="-128"/>
            </a:endParaRPr>
          </a:p>
        </p:txBody>
      </p:sp>
      <p:sp>
        <p:nvSpPr>
          <p:cNvPr id="29" name="テキスト ボックス 28">
            <a:extLst>
              <a:ext uri="{FF2B5EF4-FFF2-40B4-BE49-F238E27FC236}">
                <a16:creationId xmlns:a16="http://schemas.microsoft.com/office/drawing/2014/main" id="{C7E5D6D0-14BF-4C4F-975B-4E8E5AAFC94A}"/>
              </a:ext>
            </a:extLst>
          </p:cNvPr>
          <p:cNvSpPr txBox="1"/>
          <p:nvPr/>
        </p:nvSpPr>
        <p:spPr>
          <a:xfrm>
            <a:off x="5450391" y="589046"/>
            <a:ext cx="461665" cy="6295870"/>
          </a:xfrm>
          <a:prstGeom prst="rect">
            <a:avLst/>
          </a:prstGeom>
          <a:noFill/>
        </p:spPr>
        <p:txBody>
          <a:bodyPr vert="eaVert" wrap="square" rtlCol="0">
            <a:spAutoFit/>
          </a:bodyPr>
          <a:lstStyle/>
          <a:p>
            <a:r>
              <a:rPr kumimoji="1" lang="ja-JP" altLang="en-US" dirty="0">
                <a:latin typeface="HG正楷書体-PRO" panose="03000600000000000000" pitchFamily="66" charset="-128"/>
                <a:ea typeface="HG正楷書体-PRO" panose="03000600000000000000" pitchFamily="66" charset="-128"/>
              </a:rPr>
              <a:t>漆文化、浄法寺塗、漆掻きを 学び、</a:t>
            </a:r>
            <a:endParaRPr kumimoji="1" lang="en-US" altLang="ja-JP" dirty="0">
              <a:latin typeface="HG正楷書体-PRO" panose="03000600000000000000" pitchFamily="66" charset="-128"/>
              <a:ea typeface="HG正楷書体-PRO" panose="03000600000000000000" pitchFamily="66" charset="-128"/>
            </a:endParaRPr>
          </a:p>
        </p:txBody>
      </p:sp>
    </p:spTree>
    <p:extLst>
      <p:ext uri="{BB962C8B-B14F-4D97-AF65-F5344CB8AC3E}">
        <p14:creationId xmlns:p14="http://schemas.microsoft.com/office/powerpoint/2010/main" val="1830788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正方形/長方形 41">
            <a:extLst>
              <a:ext uri="{FF2B5EF4-FFF2-40B4-BE49-F238E27FC236}">
                <a16:creationId xmlns:a16="http://schemas.microsoft.com/office/drawing/2014/main" id="{BDFF37CA-F5D7-452E-AA0A-A0DAD451D0D9}"/>
              </a:ext>
            </a:extLst>
          </p:cNvPr>
          <p:cNvSpPr/>
          <p:nvPr/>
        </p:nvSpPr>
        <p:spPr>
          <a:xfrm>
            <a:off x="-11357" y="-19052"/>
            <a:ext cx="6858000" cy="9905999"/>
          </a:xfrm>
          <a:prstGeom prst="rect">
            <a:avLst/>
          </a:prstGeom>
          <a:solidFill>
            <a:srgbClr val="F6F6FC"/>
          </a:solidFill>
          <a:ln>
            <a:no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b="1" dirty="0">
              <a:solidFill>
                <a:schemeClr val="tx1"/>
              </a:solidFill>
            </a:endParaRPr>
          </a:p>
          <a:p>
            <a:pPr algn="ctr"/>
            <a:endParaRPr kumimoji="1" lang="en-US" altLang="ja-JP" b="1" dirty="0">
              <a:solidFill>
                <a:schemeClr val="tx1"/>
              </a:solidFill>
            </a:endParaRPr>
          </a:p>
          <a:p>
            <a:pPr algn="ctr"/>
            <a:endParaRPr kumimoji="1" lang="en-US" altLang="ja-JP" b="1" dirty="0">
              <a:solidFill>
                <a:schemeClr val="tx1"/>
              </a:solidFill>
            </a:endParaRPr>
          </a:p>
          <a:p>
            <a:pPr algn="ctr"/>
            <a:endParaRPr kumimoji="1" lang="en-US" altLang="ja-JP" b="1" dirty="0">
              <a:solidFill>
                <a:schemeClr val="tx1"/>
              </a:solidFill>
            </a:endParaRPr>
          </a:p>
          <a:p>
            <a:pPr algn="ctr"/>
            <a:endParaRPr kumimoji="1" lang="en-US" altLang="ja-JP" b="1" dirty="0">
              <a:solidFill>
                <a:schemeClr val="tx1"/>
              </a:solidFill>
            </a:endParaRPr>
          </a:p>
          <a:p>
            <a:pPr algn="ctr"/>
            <a:endParaRPr kumimoji="1" lang="en-US" altLang="ja-JP" b="1" dirty="0">
              <a:solidFill>
                <a:schemeClr val="tx1"/>
              </a:solidFill>
            </a:endParaRPr>
          </a:p>
          <a:p>
            <a:endParaRPr kumimoji="1" lang="en-US" altLang="ja-JP" b="1" dirty="0">
              <a:solidFill>
                <a:schemeClr val="tx1"/>
              </a:solidFill>
            </a:endParaRPr>
          </a:p>
          <a:p>
            <a:endParaRPr kumimoji="1" lang="en-US" altLang="ja-JP" b="1" dirty="0">
              <a:solidFill>
                <a:schemeClr val="tx1"/>
              </a:solidFill>
            </a:endParaRPr>
          </a:p>
          <a:p>
            <a:endParaRPr kumimoji="1" lang="en-US" altLang="ja-JP" b="1" dirty="0">
              <a:solidFill>
                <a:schemeClr val="tx1"/>
              </a:solidFill>
            </a:endParaRPr>
          </a:p>
          <a:p>
            <a:endParaRPr kumimoji="1" lang="en-US" altLang="ja-JP" b="1" dirty="0">
              <a:solidFill>
                <a:schemeClr val="tx1"/>
              </a:solidFill>
            </a:endParaRPr>
          </a:p>
          <a:p>
            <a:endParaRPr kumimoji="1" lang="ja-JP" altLang="en-US" b="1" dirty="0">
              <a:solidFill>
                <a:schemeClr val="tx1"/>
              </a:solidFill>
            </a:endParaRPr>
          </a:p>
        </p:txBody>
      </p:sp>
      <p:pic>
        <p:nvPicPr>
          <p:cNvPr id="6" name="図 5">
            <a:extLst>
              <a:ext uri="{FF2B5EF4-FFF2-40B4-BE49-F238E27FC236}">
                <a16:creationId xmlns:a16="http://schemas.microsoft.com/office/drawing/2014/main" id="{6438A125-B01D-4132-BC5C-91D6848F728B}"/>
              </a:ext>
            </a:extLst>
          </p:cNvPr>
          <p:cNvPicPr>
            <a:picLocks noChangeAspect="1"/>
          </p:cNvPicPr>
          <p:nvPr/>
        </p:nvPicPr>
        <p:blipFill rotWithShape="1">
          <a:blip r:embed="rId2">
            <a:extLst>
              <a:ext uri="{28A0092B-C50C-407E-A947-70E740481C1C}">
                <a14:useLocalDpi xmlns:a14="http://schemas.microsoft.com/office/drawing/2010/main" val="0"/>
              </a:ext>
            </a:extLst>
          </a:blip>
          <a:srcRect l="15477" t="32187" r="19187" b="2638"/>
          <a:stretch/>
        </p:blipFill>
        <p:spPr>
          <a:xfrm>
            <a:off x="3656230" y="3736939"/>
            <a:ext cx="1998787" cy="1327445"/>
          </a:xfrm>
          <a:prstGeom prst="rect">
            <a:avLst/>
          </a:prstGeom>
        </p:spPr>
      </p:pic>
      <p:pic>
        <p:nvPicPr>
          <p:cNvPr id="7" name="図 6">
            <a:extLst>
              <a:ext uri="{FF2B5EF4-FFF2-40B4-BE49-F238E27FC236}">
                <a16:creationId xmlns:a16="http://schemas.microsoft.com/office/drawing/2014/main" id="{185320E4-11DB-4DFB-B9F2-46255920CB77}"/>
              </a:ext>
            </a:extLst>
          </p:cNvPr>
          <p:cNvPicPr>
            <a:picLocks noChangeAspect="1"/>
          </p:cNvPicPr>
          <p:nvPr/>
        </p:nvPicPr>
        <p:blipFill rotWithShape="1">
          <a:blip r:embed="rId3">
            <a:extLst>
              <a:ext uri="{28A0092B-C50C-407E-A947-70E740481C1C}">
                <a14:useLocalDpi xmlns:a14="http://schemas.microsoft.com/office/drawing/2010/main" val="0"/>
              </a:ext>
            </a:extLst>
          </a:blip>
          <a:srcRect l="7408" t="17385" r="11129" b="25894"/>
          <a:stretch/>
        </p:blipFill>
        <p:spPr>
          <a:xfrm>
            <a:off x="345243" y="1283159"/>
            <a:ext cx="2873622" cy="1375431"/>
          </a:xfrm>
          <a:prstGeom prst="rect">
            <a:avLst/>
          </a:prstGeom>
        </p:spPr>
      </p:pic>
      <p:sp>
        <p:nvSpPr>
          <p:cNvPr id="8" name="正方形/長方形 7">
            <a:extLst>
              <a:ext uri="{FF2B5EF4-FFF2-40B4-BE49-F238E27FC236}">
                <a16:creationId xmlns:a16="http://schemas.microsoft.com/office/drawing/2014/main" id="{287F7833-90F3-4CF7-9948-D59D173BE132}"/>
              </a:ext>
            </a:extLst>
          </p:cNvPr>
          <p:cNvSpPr/>
          <p:nvPr/>
        </p:nvSpPr>
        <p:spPr>
          <a:xfrm>
            <a:off x="-11356" y="-19052"/>
            <a:ext cx="6869356" cy="7953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solidFill>
                  <a:schemeClr val="bg1"/>
                </a:solidFill>
                <a:latin typeface="HG正楷書体-PRO" panose="03000600000000000000" pitchFamily="66" charset="-128"/>
                <a:ea typeface="HG正楷書体-PRO" panose="03000600000000000000" pitchFamily="66" charset="-128"/>
              </a:rPr>
              <a:t>施設見学・体験内容</a:t>
            </a:r>
          </a:p>
        </p:txBody>
      </p:sp>
      <p:sp>
        <p:nvSpPr>
          <p:cNvPr id="19" name="正方形/長方形 18">
            <a:extLst>
              <a:ext uri="{FF2B5EF4-FFF2-40B4-BE49-F238E27FC236}">
                <a16:creationId xmlns:a16="http://schemas.microsoft.com/office/drawing/2014/main" id="{1241EBA5-FE8A-4198-BAF0-5D8313811FC2}"/>
              </a:ext>
            </a:extLst>
          </p:cNvPr>
          <p:cNvSpPr/>
          <p:nvPr/>
        </p:nvSpPr>
        <p:spPr>
          <a:xfrm>
            <a:off x="5620873" y="103845"/>
            <a:ext cx="45719" cy="717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361E5B99-5FF9-44AC-861E-C59D300CC6AD}"/>
              </a:ext>
            </a:extLst>
          </p:cNvPr>
          <p:cNvSpPr/>
          <p:nvPr/>
        </p:nvSpPr>
        <p:spPr>
          <a:xfrm>
            <a:off x="5773273" y="256245"/>
            <a:ext cx="45719" cy="53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6D803F6B-2F74-4F4A-8C5D-E393D7339041}"/>
              </a:ext>
            </a:extLst>
          </p:cNvPr>
          <p:cNvSpPr/>
          <p:nvPr/>
        </p:nvSpPr>
        <p:spPr>
          <a:xfrm>
            <a:off x="5925673" y="408646"/>
            <a:ext cx="45719" cy="386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F67631AE-205B-40B3-9686-2BD3CBC5FB5E}"/>
              </a:ext>
            </a:extLst>
          </p:cNvPr>
          <p:cNvSpPr/>
          <p:nvPr/>
        </p:nvSpPr>
        <p:spPr>
          <a:xfrm>
            <a:off x="6078073" y="561046"/>
            <a:ext cx="45719" cy="2114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FB2E133D-C3F7-40A4-A1D0-C55DDD80B4DC}"/>
              </a:ext>
            </a:extLst>
          </p:cNvPr>
          <p:cNvSpPr/>
          <p:nvPr/>
        </p:nvSpPr>
        <p:spPr>
          <a:xfrm>
            <a:off x="1416538" y="-372113"/>
            <a:ext cx="45719" cy="908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B9463419-BC77-460E-A5F9-BB021D3BB08D}"/>
              </a:ext>
            </a:extLst>
          </p:cNvPr>
          <p:cNvSpPr/>
          <p:nvPr/>
        </p:nvSpPr>
        <p:spPr>
          <a:xfrm>
            <a:off x="1264138" y="-433987"/>
            <a:ext cx="45719" cy="908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86BE9FF9-C7AB-4F38-8259-D5C0C7FA8A1D}"/>
              </a:ext>
            </a:extLst>
          </p:cNvPr>
          <p:cNvSpPr/>
          <p:nvPr/>
        </p:nvSpPr>
        <p:spPr>
          <a:xfrm>
            <a:off x="1112713" y="-583135"/>
            <a:ext cx="45719" cy="908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62AA3263-AEF1-473A-A9FC-27C79BC0C0A8}"/>
              </a:ext>
            </a:extLst>
          </p:cNvPr>
          <p:cNvSpPr/>
          <p:nvPr/>
        </p:nvSpPr>
        <p:spPr>
          <a:xfrm>
            <a:off x="960313" y="-690590"/>
            <a:ext cx="45719" cy="908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D3387088-B001-4FED-ACAA-E37C03FF829B}"/>
              </a:ext>
            </a:extLst>
          </p:cNvPr>
          <p:cNvPicPr>
            <a:picLocks noChangeAspect="1"/>
          </p:cNvPicPr>
          <p:nvPr/>
        </p:nvPicPr>
        <p:blipFill rotWithShape="1">
          <a:blip r:embed="rId4">
            <a:extLst>
              <a:ext uri="{28A0092B-C50C-407E-A947-70E740481C1C}">
                <a14:useLocalDpi xmlns:a14="http://schemas.microsoft.com/office/drawing/2010/main" val="0"/>
              </a:ext>
            </a:extLst>
          </a:blip>
          <a:srcRect l="6137" t="11217" r="22328" b="7513"/>
          <a:stretch/>
        </p:blipFill>
        <p:spPr>
          <a:xfrm>
            <a:off x="5325281" y="3735601"/>
            <a:ext cx="1162005" cy="1327445"/>
          </a:xfrm>
          <a:prstGeom prst="rect">
            <a:avLst/>
          </a:prstGeom>
        </p:spPr>
      </p:pic>
      <p:pic>
        <p:nvPicPr>
          <p:cNvPr id="14" name="図 13">
            <a:extLst>
              <a:ext uri="{FF2B5EF4-FFF2-40B4-BE49-F238E27FC236}">
                <a16:creationId xmlns:a16="http://schemas.microsoft.com/office/drawing/2014/main" id="{8EC3605C-ED65-4C99-9623-1F7A50243A61}"/>
              </a:ext>
            </a:extLst>
          </p:cNvPr>
          <p:cNvPicPr>
            <a:picLocks noChangeAspect="1"/>
          </p:cNvPicPr>
          <p:nvPr/>
        </p:nvPicPr>
        <p:blipFill rotWithShape="1">
          <a:blip r:embed="rId5">
            <a:extLst>
              <a:ext uri="{28A0092B-C50C-407E-A947-70E740481C1C}">
                <a14:useLocalDpi xmlns:a14="http://schemas.microsoft.com/office/drawing/2010/main" val="0"/>
              </a:ext>
            </a:extLst>
          </a:blip>
          <a:srcRect r="3183" b="28330"/>
          <a:stretch/>
        </p:blipFill>
        <p:spPr>
          <a:xfrm>
            <a:off x="3682836" y="1283159"/>
            <a:ext cx="2783360" cy="1375431"/>
          </a:xfrm>
          <a:prstGeom prst="rect">
            <a:avLst/>
          </a:prstGeom>
        </p:spPr>
      </p:pic>
      <p:pic>
        <p:nvPicPr>
          <p:cNvPr id="16" name="図 15">
            <a:extLst>
              <a:ext uri="{FF2B5EF4-FFF2-40B4-BE49-F238E27FC236}">
                <a16:creationId xmlns:a16="http://schemas.microsoft.com/office/drawing/2014/main" id="{4DCB7D0F-EF09-42CA-989B-E8850F03FD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0993" y="3736458"/>
            <a:ext cx="1987797" cy="1325198"/>
          </a:xfrm>
          <a:prstGeom prst="rect">
            <a:avLst/>
          </a:prstGeom>
        </p:spPr>
      </p:pic>
      <p:pic>
        <p:nvPicPr>
          <p:cNvPr id="18" name="図 17">
            <a:extLst>
              <a:ext uri="{FF2B5EF4-FFF2-40B4-BE49-F238E27FC236}">
                <a16:creationId xmlns:a16="http://schemas.microsoft.com/office/drawing/2014/main" id="{36BBD2C4-BE59-4D9D-A84E-E3BF78D05ADB}"/>
              </a:ext>
            </a:extLst>
          </p:cNvPr>
          <p:cNvPicPr>
            <a:picLocks noChangeAspect="1"/>
          </p:cNvPicPr>
          <p:nvPr/>
        </p:nvPicPr>
        <p:blipFill rotWithShape="1">
          <a:blip r:embed="rId7">
            <a:extLst>
              <a:ext uri="{28A0092B-C50C-407E-A947-70E740481C1C}">
                <a14:useLocalDpi xmlns:a14="http://schemas.microsoft.com/office/drawing/2010/main" val="0"/>
              </a:ext>
            </a:extLst>
          </a:blip>
          <a:srcRect l="8346" t="14926" r="26147" b="5024"/>
          <a:stretch/>
        </p:blipFill>
        <p:spPr>
          <a:xfrm rot="16200000">
            <a:off x="227563" y="3860078"/>
            <a:ext cx="1320554" cy="1079601"/>
          </a:xfrm>
          <a:prstGeom prst="rect">
            <a:avLst/>
          </a:prstGeom>
        </p:spPr>
      </p:pic>
      <p:sp>
        <p:nvSpPr>
          <p:cNvPr id="29" name="正方形/長方形 28">
            <a:extLst>
              <a:ext uri="{FF2B5EF4-FFF2-40B4-BE49-F238E27FC236}">
                <a16:creationId xmlns:a16="http://schemas.microsoft.com/office/drawing/2014/main" id="{348A3419-A9B5-4BAC-BBFA-81E60D4E7CAC}"/>
              </a:ext>
            </a:extLst>
          </p:cNvPr>
          <p:cNvSpPr/>
          <p:nvPr/>
        </p:nvSpPr>
        <p:spPr>
          <a:xfrm>
            <a:off x="-11357" y="6586635"/>
            <a:ext cx="6857999" cy="43271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bg1"/>
                </a:solidFill>
                <a:latin typeface="HG正楷書体-PRO" panose="03000600000000000000" pitchFamily="66" charset="-128"/>
                <a:ea typeface="HG正楷書体-PRO" panose="03000600000000000000" pitchFamily="66" charset="-128"/>
              </a:rPr>
              <a:t>お申込みについて</a:t>
            </a:r>
          </a:p>
        </p:txBody>
      </p:sp>
      <p:sp>
        <p:nvSpPr>
          <p:cNvPr id="21" name="テキスト ボックス 20">
            <a:extLst>
              <a:ext uri="{FF2B5EF4-FFF2-40B4-BE49-F238E27FC236}">
                <a16:creationId xmlns:a16="http://schemas.microsoft.com/office/drawing/2014/main" id="{60509866-9150-4B7F-A055-F02E6D5B8255}"/>
              </a:ext>
            </a:extLst>
          </p:cNvPr>
          <p:cNvSpPr txBox="1"/>
          <p:nvPr/>
        </p:nvSpPr>
        <p:spPr>
          <a:xfrm>
            <a:off x="201566" y="2650256"/>
            <a:ext cx="3159663" cy="492443"/>
          </a:xfrm>
          <a:prstGeom prst="rect">
            <a:avLst/>
          </a:prstGeom>
          <a:noFill/>
        </p:spPr>
        <p:txBody>
          <a:bodyPr wrap="square" rtlCol="0">
            <a:spAutoFit/>
          </a:bodyPr>
          <a:lstStyle/>
          <a:p>
            <a:r>
              <a:rPr kumimoji="1" lang="ja-JP" altLang="en-US" sz="1300" dirty="0">
                <a:latin typeface="HG正楷書体-PRO" panose="03000600000000000000" pitchFamily="66" charset="-128"/>
                <a:ea typeface="HG正楷書体-PRO" panose="03000600000000000000" pitchFamily="66" charset="-128"/>
              </a:rPr>
              <a:t>日本遺産にも認定された漆文化を貴重な資料と説明を交えながら見学します。</a:t>
            </a:r>
          </a:p>
        </p:txBody>
      </p:sp>
      <p:sp>
        <p:nvSpPr>
          <p:cNvPr id="33" name="テキスト ボックス 32">
            <a:extLst>
              <a:ext uri="{FF2B5EF4-FFF2-40B4-BE49-F238E27FC236}">
                <a16:creationId xmlns:a16="http://schemas.microsoft.com/office/drawing/2014/main" id="{C0C973DB-156F-40D3-B3C8-3F8EEF87BBCA}"/>
              </a:ext>
            </a:extLst>
          </p:cNvPr>
          <p:cNvSpPr txBox="1"/>
          <p:nvPr/>
        </p:nvSpPr>
        <p:spPr>
          <a:xfrm>
            <a:off x="3608766" y="2645017"/>
            <a:ext cx="3108437" cy="523220"/>
          </a:xfrm>
          <a:prstGeom prst="rect">
            <a:avLst/>
          </a:prstGeom>
          <a:noFill/>
        </p:spPr>
        <p:txBody>
          <a:bodyPr wrap="square" rtlCol="0">
            <a:spAutoFit/>
          </a:bodyPr>
          <a:lstStyle/>
          <a:p>
            <a:r>
              <a:rPr kumimoji="1" lang="ja-JP" altLang="en-US" sz="1400" dirty="0">
                <a:latin typeface="HG正楷書体-PRO" panose="03000600000000000000" pitchFamily="66" charset="-128"/>
                <a:ea typeface="HG正楷書体-PRO" panose="03000600000000000000" pitchFamily="66" charset="-128"/>
              </a:rPr>
              <a:t>漆器製作に携わる塗師から浄法寺塗の技法や特徴について学びます。</a:t>
            </a:r>
          </a:p>
        </p:txBody>
      </p:sp>
      <p:sp>
        <p:nvSpPr>
          <p:cNvPr id="34" name="テキスト ボックス 33">
            <a:extLst>
              <a:ext uri="{FF2B5EF4-FFF2-40B4-BE49-F238E27FC236}">
                <a16:creationId xmlns:a16="http://schemas.microsoft.com/office/drawing/2014/main" id="{CD192D74-BC57-4F32-BEE3-DA3F5C1778C5}"/>
              </a:ext>
            </a:extLst>
          </p:cNvPr>
          <p:cNvSpPr txBox="1"/>
          <p:nvPr/>
        </p:nvSpPr>
        <p:spPr>
          <a:xfrm>
            <a:off x="309206" y="5063046"/>
            <a:ext cx="3108437" cy="692497"/>
          </a:xfrm>
          <a:prstGeom prst="rect">
            <a:avLst/>
          </a:prstGeom>
          <a:noFill/>
        </p:spPr>
        <p:txBody>
          <a:bodyPr wrap="square" rtlCol="0">
            <a:spAutoFit/>
          </a:bodyPr>
          <a:lstStyle/>
          <a:p>
            <a:r>
              <a:rPr kumimoji="1" lang="ja-JP" altLang="en-US" sz="1300" dirty="0">
                <a:latin typeface="HG正楷書体-PRO" panose="03000600000000000000" pitchFamily="66" charset="-128"/>
                <a:ea typeface="HG正楷書体-PRO" panose="03000600000000000000" pitchFamily="66" charset="-128"/>
              </a:rPr>
              <a:t>無形文化遺産にも認定された「漆掻き技術」を現役の漆掻き職人から学び、実際の作業風景も見学します。</a:t>
            </a:r>
          </a:p>
        </p:txBody>
      </p:sp>
      <p:sp>
        <p:nvSpPr>
          <p:cNvPr id="35" name="テキスト ボックス 34">
            <a:extLst>
              <a:ext uri="{FF2B5EF4-FFF2-40B4-BE49-F238E27FC236}">
                <a16:creationId xmlns:a16="http://schemas.microsoft.com/office/drawing/2014/main" id="{DD34FE65-2BC0-498D-B1ED-9A7E6ED8E31B}"/>
              </a:ext>
            </a:extLst>
          </p:cNvPr>
          <p:cNvSpPr txBox="1"/>
          <p:nvPr/>
        </p:nvSpPr>
        <p:spPr>
          <a:xfrm>
            <a:off x="3610659" y="5037447"/>
            <a:ext cx="3108437" cy="892552"/>
          </a:xfrm>
          <a:prstGeom prst="rect">
            <a:avLst/>
          </a:prstGeom>
          <a:noFill/>
        </p:spPr>
        <p:txBody>
          <a:bodyPr wrap="square" rtlCol="0">
            <a:spAutoFit/>
          </a:bodyPr>
          <a:lstStyle/>
          <a:p>
            <a:r>
              <a:rPr kumimoji="1" lang="ja-JP" altLang="en-US" sz="1300" dirty="0">
                <a:latin typeface="HG正楷書体-PRO" panose="03000600000000000000" pitchFamily="66" charset="-128"/>
                <a:ea typeface="HG正楷書体-PRO" panose="03000600000000000000" pitchFamily="66" charset="-128"/>
              </a:rPr>
              <a:t>近年、ウルシ原木の減少が心配されており、ウルシ苗木の生産は必要不可欠です。この体験を通じて二戸の宝である漆文化を支えてみませんか？</a:t>
            </a:r>
          </a:p>
        </p:txBody>
      </p:sp>
      <p:sp>
        <p:nvSpPr>
          <p:cNvPr id="37" name="正方形/長方形 36">
            <a:extLst>
              <a:ext uri="{FF2B5EF4-FFF2-40B4-BE49-F238E27FC236}">
                <a16:creationId xmlns:a16="http://schemas.microsoft.com/office/drawing/2014/main" id="{8268AD8D-62E5-48C2-B2C0-EFE1E81F0356}"/>
              </a:ext>
            </a:extLst>
          </p:cNvPr>
          <p:cNvSpPr/>
          <p:nvPr/>
        </p:nvSpPr>
        <p:spPr>
          <a:xfrm>
            <a:off x="3565443" y="823126"/>
            <a:ext cx="3022318" cy="3976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rgbClr val="C00000"/>
                </a:solidFill>
                <a:latin typeface="HG正楷書体-PRO" panose="03000600000000000000" pitchFamily="66" charset="-128"/>
                <a:ea typeface="HG正楷書体-PRO" panose="03000600000000000000" pitchFamily="66" charset="-128"/>
              </a:rPr>
              <a:t>―</a:t>
            </a:r>
            <a:r>
              <a:rPr kumimoji="1" lang="ja-JP" altLang="en-US" b="1" dirty="0">
                <a:solidFill>
                  <a:srgbClr val="C00000"/>
                </a:solidFill>
                <a:latin typeface="HG正楷書体-PRO" panose="03000600000000000000" pitchFamily="66" charset="-128"/>
                <a:ea typeface="HG正楷書体-PRO" panose="03000600000000000000" pitchFamily="66" charset="-128"/>
              </a:rPr>
              <a:t>　浄法寺漆器を学ぶ　－</a:t>
            </a:r>
          </a:p>
        </p:txBody>
      </p:sp>
      <p:sp>
        <p:nvSpPr>
          <p:cNvPr id="40" name="テキスト ボックス 39">
            <a:extLst>
              <a:ext uri="{FF2B5EF4-FFF2-40B4-BE49-F238E27FC236}">
                <a16:creationId xmlns:a16="http://schemas.microsoft.com/office/drawing/2014/main" id="{14E83F4E-B974-4FA6-90CB-269A032E0D50}"/>
              </a:ext>
            </a:extLst>
          </p:cNvPr>
          <p:cNvSpPr txBox="1"/>
          <p:nvPr/>
        </p:nvSpPr>
        <p:spPr>
          <a:xfrm>
            <a:off x="1666344" y="8433173"/>
            <a:ext cx="4769362" cy="1169551"/>
          </a:xfrm>
          <a:prstGeom prst="rect">
            <a:avLst/>
          </a:prstGeom>
          <a:noFill/>
          <a:ln>
            <a:solidFill>
              <a:srgbClr val="C00000"/>
            </a:solidFill>
          </a:ln>
        </p:spPr>
        <p:txBody>
          <a:bodyPr wrap="square" rtlCol="0">
            <a:spAutoFit/>
          </a:bodyPr>
          <a:lstStyle/>
          <a:p>
            <a:r>
              <a:rPr kumimoji="1" lang="en-US" altLang="ja-JP" sz="1400" dirty="0">
                <a:latin typeface="HG正楷書体-PRO" panose="03000600000000000000" pitchFamily="66" charset="-128"/>
                <a:ea typeface="HG正楷書体-PRO" panose="03000600000000000000" pitchFamily="66" charset="-128"/>
              </a:rPr>
              <a:t>【</a:t>
            </a:r>
            <a:r>
              <a:rPr kumimoji="1" lang="ja-JP" altLang="en-US" sz="1400" dirty="0">
                <a:latin typeface="HG正楷書体-PRO" panose="03000600000000000000" pitchFamily="66" charset="-128"/>
                <a:ea typeface="HG正楷書体-PRO" panose="03000600000000000000" pitchFamily="66" charset="-128"/>
              </a:rPr>
              <a:t>申込先</a:t>
            </a:r>
            <a:r>
              <a:rPr kumimoji="1" lang="en-US" altLang="ja-JP" sz="1400" dirty="0">
                <a:latin typeface="HG正楷書体-PRO" panose="03000600000000000000" pitchFamily="66" charset="-128"/>
                <a:ea typeface="HG正楷書体-PRO" panose="03000600000000000000" pitchFamily="66" charset="-128"/>
              </a:rPr>
              <a:t>】</a:t>
            </a:r>
          </a:p>
          <a:p>
            <a:r>
              <a:rPr kumimoji="1" lang="ja-JP" altLang="en-US" sz="1400" dirty="0">
                <a:latin typeface="HG正楷書体-PRO" panose="03000600000000000000" pitchFamily="66" charset="-128"/>
                <a:ea typeface="HG正楷書体-PRO" panose="03000600000000000000" pitchFamily="66" charset="-128"/>
              </a:rPr>
              <a:t>漆でつながる会　事務局　嶋田</a:t>
            </a:r>
            <a:endParaRPr kumimoji="1" lang="en-US" altLang="ja-JP" sz="1400" dirty="0">
              <a:latin typeface="HG正楷書体-PRO" panose="03000600000000000000" pitchFamily="66" charset="-128"/>
              <a:ea typeface="HG正楷書体-PRO" panose="03000600000000000000" pitchFamily="66" charset="-128"/>
            </a:endParaRPr>
          </a:p>
          <a:p>
            <a:r>
              <a:rPr kumimoji="1" lang="ja-JP" altLang="en-US" sz="1400" dirty="0">
                <a:latin typeface="HG正楷書体-PRO" panose="03000600000000000000" pitchFamily="66" charset="-128"/>
                <a:ea typeface="HG正楷書体-PRO" panose="03000600000000000000" pitchFamily="66" charset="-128"/>
              </a:rPr>
              <a:t>電話：</a:t>
            </a:r>
            <a:r>
              <a:rPr kumimoji="1" lang="en-US" altLang="ja-JP" sz="1400" dirty="0">
                <a:latin typeface="HG正楷書体-PRO" panose="03000600000000000000" pitchFamily="66" charset="-128"/>
                <a:ea typeface="HG正楷書体-PRO" panose="03000600000000000000" pitchFamily="66" charset="-128"/>
              </a:rPr>
              <a:t>0195-38-4472</a:t>
            </a:r>
            <a:r>
              <a:rPr kumimoji="1" lang="ja-JP" altLang="en-US" sz="1400" dirty="0">
                <a:latin typeface="HG正楷書体-PRO" panose="03000600000000000000" pitchFamily="66" charset="-128"/>
                <a:ea typeface="HG正楷書体-PRO" panose="03000600000000000000" pitchFamily="66" charset="-128"/>
              </a:rPr>
              <a:t>（二戸市役所　漆産業課内）</a:t>
            </a:r>
            <a:endParaRPr kumimoji="1" lang="en-US" altLang="ja-JP" sz="1400" dirty="0">
              <a:latin typeface="HG正楷書体-PRO" panose="03000600000000000000" pitchFamily="66" charset="-128"/>
              <a:ea typeface="HG正楷書体-PRO" panose="03000600000000000000" pitchFamily="66" charset="-128"/>
            </a:endParaRPr>
          </a:p>
          <a:p>
            <a:r>
              <a:rPr kumimoji="1" lang="ja-JP" altLang="en-US" sz="1400" dirty="0">
                <a:latin typeface="HG正楷書体-PRO" panose="03000600000000000000" pitchFamily="66" charset="-128"/>
                <a:ea typeface="HG正楷書体-PRO" panose="03000600000000000000" pitchFamily="66" charset="-128"/>
              </a:rPr>
              <a:t>ファクス：</a:t>
            </a:r>
            <a:r>
              <a:rPr kumimoji="1" lang="en-US" altLang="ja-JP" sz="1400" dirty="0">
                <a:latin typeface="HG正楷書体-PRO" panose="03000600000000000000" pitchFamily="66" charset="-128"/>
                <a:ea typeface="HG正楷書体-PRO" panose="03000600000000000000" pitchFamily="66" charset="-128"/>
              </a:rPr>
              <a:t>0195-38-2218</a:t>
            </a:r>
          </a:p>
          <a:p>
            <a:r>
              <a:rPr kumimoji="1" lang="ja-JP" altLang="en-US" sz="1400" dirty="0">
                <a:latin typeface="HG正楷書体-PRO" panose="03000600000000000000" pitchFamily="66" charset="-128"/>
                <a:ea typeface="HG正楷書体-PRO" panose="03000600000000000000" pitchFamily="66" charset="-128"/>
              </a:rPr>
              <a:t>メール：</a:t>
            </a:r>
            <a:r>
              <a:rPr kumimoji="1" lang="en-US" altLang="ja-JP" sz="1400" dirty="0">
                <a:latin typeface="HG正楷書体-PRO" panose="03000600000000000000" pitchFamily="66" charset="-128"/>
                <a:ea typeface="HG正楷書体-PRO" panose="03000600000000000000" pitchFamily="66" charset="-128"/>
              </a:rPr>
              <a:t>k-shimada@city.ninohe.iwate.jp</a:t>
            </a:r>
            <a:endParaRPr kumimoji="1" lang="ja-JP" altLang="en-US" sz="1400" dirty="0">
              <a:latin typeface="HG正楷書体-PRO" panose="03000600000000000000" pitchFamily="66" charset="-128"/>
              <a:ea typeface="HG正楷書体-PRO" panose="03000600000000000000" pitchFamily="66" charset="-128"/>
            </a:endParaRPr>
          </a:p>
        </p:txBody>
      </p:sp>
      <p:sp>
        <p:nvSpPr>
          <p:cNvPr id="41" name="テキスト ボックス 40">
            <a:extLst>
              <a:ext uri="{FF2B5EF4-FFF2-40B4-BE49-F238E27FC236}">
                <a16:creationId xmlns:a16="http://schemas.microsoft.com/office/drawing/2014/main" id="{83E11155-1A7C-4AF4-8AF0-AC82BDB7EFA9}"/>
              </a:ext>
            </a:extLst>
          </p:cNvPr>
          <p:cNvSpPr txBox="1"/>
          <p:nvPr/>
        </p:nvSpPr>
        <p:spPr>
          <a:xfrm>
            <a:off x="7980889" y="8017090"/>
            <a:ext cx="1165487" cy="1169551"/>
          </a:xfrm>
          <a:prstGeom prst="rect">
            <a:avLst/>
          </a:prstGeom>
          <a:noFill/>
          <a:ln>
            <a:solidFill>
              <a:srgbClr val="C00000"/>
            </a:solidFill>
          </a:ln>
        </p:spPr>
        <p:txBody>
          <a:bodyPr wrap="square" rtlCol="0">
            <a:spAutoFit/>
          </a:bodyPr>
          <a:lstStyle/>
          <a:p>
            <a:r>
              <a:rPr kumimoji="1" lang="en-US" altLang="ja-JP" sz="1400" dirty="0">
                <a:latin typeface="HG正楷書体-PRO" panose="03000600000000000000" pitchFamily="66" charset="-128"/>
                <a:ea typeface="HG正楷書体-PRO" panose="03000600000000000000" pitchFamily="66" charset="-128"/>
              </a:rPr>
              <a:t>QR</a:t>
            </a:r>
            <a:r>
              <a:rPr kumimoji="1" lang="ja-JP" altLang="en-US" sz="1400" dirty="0">
                <a:latin typeface="HG正楷書体-PRO" panose="03000600000000000000" pitchFamily="66" charset="-128"/>
                <a:ea typeface="HG正楷書体-PRO" panose="03000600000000000000" pitchFamily="66" charset="-128"/>
              </a:rPr>
              <a:t>コード</a:t>
            </a:r>
            <a:endParaRPr kumimoji="1" lang="en-US" altLang="ja-JP" sz="1400" dirty="0">
              <a:latin typeface="HG正楷書体-PRO" panose="03000600000000000000" pitchFamily="66" charset="-128"/>
              <a:ea typeface="HG正楷書体-PRO" panose="03000600000000000000" pitchFamily="66" charset="-128"/>
            </a:endParaRPr>
          </a:p>
          <a:p>
            <a:endParaRPr kumimoji="1" lang="en-US" altLang="ja-JP" sz="1400" dirty="0">
              <a:latin typeface="HG正楷書体-PRO" panose="03000600000000000000" pitchFamily="66" charset="-128"/>
              <a:ea typeface="HG正楷書体-PRO" panose="03000600000000000000" pitchFamily="66" charset="-128"/>
            </a:endParaRPr>
          </a:p>
          <a:p>
            <a:endParaRPr kumimoji="1" lang="en-US" altLang="ja-JP" sz="1400" dirty="0">
              <a:latin typeface="HG正楷書体-PRO" panose="03000600000000000000" pitchFamily="66" charset="-128"/>
              <a:ea typeface="HG正楷書体-PRO" panose="03000600000000000000" pitchFamily="66" charset="-128"/>
            </a:endParaRPr>
          </a:p>
          <a:p>
            <a:endParaRPr kumimoji="1" lang="en-US" altLang="ja-JP" sz="1400" dirty="0">
              <a:latin typeface="HG正楷書体-PRO" panose="03000600000000000000" pitchFamily="66" charset="-128"/>
              <a:ea typeface="HG正楷書体-PRO" panose="03000600000000000000" pitchFamily="66" charset="-128"/>
            </a:endParaRPr>
          </a:p>
          <a:p>
            <a:endParaRPr kumimoji="1" lang="ja-JP" altLang="en-US" sz="1400" dirty="0">
              <a:latin typeface="HG正楷書体-PRO" panose="03000600000000000000" pitchFamily="66" charset="-128"/>
              <a:ea typeface="HG正楷書体-PRO" panose="03000600000000000000" pitchFamily="66" charset="-128"/>
            </a:endParaRPr>
          </a:p>
        </p:txBody>
      </p:sp>
      <p:pic>
        <p:nvPicPr>
          <p:cNvPr id="43" name="図 42">
            <a:extLst>
              <a:ext uri="{FF2B5EF4-FFF2-40B4-BE49-F238E27FC236}">
                <a16:creationId xmlns:a16="http://schemas.microsoft.com/office/drawing/2014/main" id="{B1E0966B-9A84-47BD-A3E3-93C973C614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32863" y="6490121"/>
            <a:ext cx="1925779" cy="1444334"/>
          </a:xfrm>
          <a:prstGeom prst="rect">
            <a:avLst/>
          </a:prstGeom>
        </p:spPr>
      </p:pic>
      <p:sp>
        <p:nvSpPr>
          <p:cNvPr id="46" name="テキスト ボックス 45">
            <a:extLst>
              <a:ext uri="{FF2B5EF4-FFF2-40B4-BE49-F238E27FC236}">
                <a16:creationId xmlns:a16="http://schemas.microsoft.com/office/drawing/2014/main" id="{E39669EA-2FAB-47A1-B248-34D56936C7DD}"/>
              </a:ext>
            </a:extLst>
          </p:cNvPr>
          <p:cNvSpPr txBox="1"/>
          <p:nvPr/>
        </p:nvSpPr>
        <p:spPr>
          <a:xfrm>
            <a:off x="147583" y="5950300"/>
            <a:ext cx="6699059" cy="523220"/>
          </a:xfrm>
          <a:prstGeom prst="rect">
            <a:avLst/>
          </a:prstGeom>
          <a:noFill/>
          <a:ln>
            <a:noFill/>
          </a:ln>
        </p:spPr>
        <p:txBody>
          <a:bodyPr wrap="square" rtlCol="0">
            <a:spAutoFit/>
          </a:bodyPr>
          <a:lstStyle/>
          <a:p>
            <a:r>
              <a:rPr kumimoji="1" lang="en-US" altLang="ja-JP" sz="1400" dirty="0">
                <a:latin typeface="HG正楷書体-PRO" panose="03000600000000000000" pitchFamily="66" charset="-128"/>
                <a:ea typeface="HG正楷書体-PRO" panose="03000600000000000000" pitchFamily="66" charset="-128"/>
              </a:rPr>
              <a:t>【</a:t>
            </a:r>
            <a:r>
              <a:rPr kumimoji="1" lang="ja-JP" altLang="en-US" sz="1400" dirty="0">
                <a:latin typeface="HG正楷書体-PRO" panose="03000600000000000000" pitchFamily="66" charset="-128"/>
                <a:ea typeface="HG正楷書体-PRO" panose="03000600000000000000" pitchFamily="66" charset="-128"/>
              </a:rPr>
              <a:t>当日の流れ</a:t>
            </a:r>
            <a:r>
              <a:rPr kumimoji="1" lang="en-US" altLang="ja-JP" sz="1400" dirty="0">
                <a:latin typeface="HG正楷書体-PRO" panose="03000600000000000000" pitchFamily="66" charset="-128"/>
                <a:ea typeface="HG正楷書体-PRO" panose="03000600000000000000" pitchFamily="66" charset="-128"/>
              </a:rPr>
              <a:t>】</a:t>
            </a:r>
          </a:p>
          <a:p>
            <a:r>
              <a:rPr kumimoji="1" lang="ja-JP" altLang="en-US" sz="1400" dirty="0">
                <a:latin typeface="HG正楷書体-PRO" panose="03000600000000000000" pitchFamily="66" charset="-128"/>
                <a:ea typeface="HG正楷書体-PRO" panose="03000600000000000000" pitchFamily="66" charset="-128"/>
              </a:rPr>
              <a:t>　８：</a:t>
            </a:r>
            <a:r>
              <a:rPr kumimoji="1" lang="en-US" altLang="ja-JP" sz="1400" dirty="0">
                <a:latin typeface="HG正楷書体-PRO" panose="03000600000000000000" pitchFamily="66" charset="-128"/>
                <a:ea typeface="HG正楷書体-PRO" panose="03000600000000000000" pitchFamily="66" charset="-128"/>
              </a:rPr>
              <a:t>30</a:t>
            </a:r>
            <a:r>
              <a:rPr kumimoji="1" lang="ja-JP" altLang="en-US" sz="1400" dirty="0">
                <a:latin typeface="HG正楷書体-PRO" panose="03000600000000000000" pitchFamily="66" charset="-128"/>
                <a:ea typeface="HG正楷書体-PRO" panose="03000600000000000000" pitchFamily="66" charset="-128"/>
              </a:rPr>
              <a:t>二戸駅西口出発　⇒　各種体験・見学　⇒　</a:t>
            </a:r>
            <a:r>
              <a:rPr kumimoji="1" lang="en-US" altLang="ja-JP" sz="1400" dirty="0">
                <a:latin typeface="HG正楷書体-PRO" panose="03000600000000000000" pitchFamily="66" charset="-128"/>
                <a:ea typeface="HG正楷書体-PRO" panose="03000600000000000000" pitchFamily="66" charset="-128"/>
              </a:rPr>
              <a:t>17</a:t>
            </a:r>
            <a:r>
              <a:rPr kumimoji="1" lang="ja-JP" altLang="en-US" sz="1400" dirty="0">
                <a:latin typeface="HG正楷書体-PRO" panose="03000600000000000000" pitchFamily="66" charset="-128"/>
                <a:ea typeface="HG正楷書体-PRO" panose="03000600000000000000" pitchFamily="66" charset="-128"/>
              </a:rPr>
              <a:t>：</a:t>
            </a:r>
            <a:r>
              <a:rPr kumimoji="1" lang="en-US" altLang="ja-JP" sz="1400" dirty="0">
                <a:latin typeface="HG正楷書体-PRO" panose="03000600000000000000" pitchFamily="66" charset="-128"/>
                <a:ea typeface="HG正楷書体-PRO" panose="03000600000000000000" pitchFamily="66" charset="-128"/>
              </a:rPr>
              <a:t>00</a:t>
            </a:r>
            <a:r>
              <a:rPr kumimoji="1" lang="ja-JP" altLang="en-US" sz="1400" dirty="0">
                <a:latin typeface="HG正楷書体-PRO" panose="03000600000000000000" pitchFamily="66" charset="-128"/>
                <a:ea typeface="HG正楷書体-PRO" panose="03000600000000000000" pitchFamily="66" charset="-128"/>
              </a:rPr>
              <a:t>二戸駅西口解散</a:t>
            </a:r>
          </a:p>
        </p:txBody>
      </p:sp>
      <p:sp>
        <p:nvSpPr>
          <p:cNvPr id="44" name="テキスト ボックス 43">
            <a:extLst>
              <a:ext uri="{FF2B5EF4-FFF2-40B4-BE49-F238E27FC236}">
                <a16:creationId xmlns:a16="http://schemas.microsoft.com/office/drawing/2014/main" id="{D3C86B01-53C8-4668-9A37-0C85938936FB}"/>
              </a:ext>
            </a:extLst>
          </p:cNvPr>
          <p:cNvSpPr txBox="1"/>
          <p:nvPr/>
        </p:nvSpPr>
        <p:spPr>
          <a:xfrm>
            <a:off x="7731230" y="9476472"/>
            <a:ext cx="1964545" cy="276999"/>
          </a:xfrm>
          <a:prstGeom prst="rect">
            <a:avLst/>
          </a:prstGeom>
          <a:noFill/>
        </p:spPr>
        <p:txBody>
          <a:bodyPr wrap="square" rtlCol="0">
            <a:spAutoFit/>
          </a:bodyPr>
          <a:lstStyle/>
          <a:p>
            <a:r>
              <a:rPr kumimoji="1" lang="ja-JP" altLang="en-US" sz="1200" dirty="0">
                <a:latin typeface="HG正楷書体-PRO" panose="03000600000000000000" pitchFamily="66" charset="-128"/>
                <a:ea typeface="HG正楷書体-PRO" panose="03000600000000000000" pitchFamily="66" charset="-128"/>
              </a:rPr>
              <a:t>うるしの國浄法寺</a:t>
            </a:r>
            <a:r>
              <a:rPr kumimoji="1" lang="en-US" altLang="ja-JP" sz="1200" dirty="0">
                <a:latin typeface="HG正楷書体-PRO" panose="03000600000000000000" pitchFamily="66" charset="-128"/>
                <a:ea typeface="HG正楷書体-PRO" panose="03000600000000000000" pitchFamily="66" charset="-128"/>
              </a:rPr>
              <a:t>HP</a:t>
            </a:r>
            <a:endParaRPr kumimoji="1" lang="ja-JP" altLang="en-US" sz="1200" dirty="0">
              <a:latin typeface="HG正楷書体-PRO" panose="03000600000000000000" pitchFamily="66" charset="-128"/>
              <a:ea typeface="HG正楷書体-PRO" panose="03000600000000000000" pitchFamily="66" charset="-128"/>
            </a:endParaRPr>
          </a:p>
        </p:txBody>
      </p:sp>
      <p:sp>
        <p:nvSpPr>
          <p:cNvPr id="45" name="テキスト ボックス 44">
            <a:extLst>
              <a:ext uri="{FF2B5EF4-FFF2-40B4-BE49-F238E27FC236}">
                <a16:creationId xmlns:a16="http://schemas.microsoft.com/office/drawing/2014/main" id="{2B254EA8-022E-4273-9903-4BB5C4D3A4D1}"/>
              </a:ext>
            </a:extLst>
          </p:cNvPr>
          <p:cNvSpPr txBox="1"/>
          <p:nvPr/>
        </p:nvSpPr>
        <p:spPr>
          <a:xfrm>
            <a:off x="412270" y="7102908"/>
            <a:ext cx="5423861" cy="738664"/>
          </a:xfrm>
          <a:prstGeom prst="rect">
            <a:avLst/>
          </a:prstGeom>
          <a:noFill/>
        </p:spPr>
        <p:txBody>
          <a:bodyPr wrap="square" rtlCol="0">
            <a:spAutoFit/>
          </a:bodyPr>
          <a:lstStyle/>
          <a:p>
            <a:r>
              <a:rPr kumimoji="1" lang="ja-JP" altLang="en-US" sz="1400" dirty="0">
                <a:latin typeface="HG正楷書体-PRO" panose="03000600000000000000" pitchFamily="66" charset="-128"/>
                <a:ea typeface="HG正楷書体-PRO" panose="03000600000000000000" pitchFamily="66" charset="-128"/>
              </a:rPr>
              <a:t>募集期間：～令和５年４月</a:t>
            </a:r>
            <a:r>
              <a:rPr kumimoji="1" lang="en-US" altLang="ja-JP" sz="1400">
                <a:latin typeface="HG正楷書体-PRO" panose="03000600000000000000" pitchFamily="66" charset="-128"/>
                <a:ea typeface="HG正楷書体-PRO" panose="03000600000000000000" pitchFamily="66" charset="-128"/>
              </a:rPr>
              <a:t>12</a:t>
            </a:r>
            <a:r>
              <a:rPr kumimoji="1" lang="ja-JP" altLang="en-US" sz="1400">
                <a:latin typeface="HG正楷書体-PRO" panose="03000600000000000000" pitchFamily="66" charset="-128"/>
                <a:ea typeface="HG正楷書体-PRO" panose="03000600000000000000" pitchFamily="66" charset="-128"/>
              </a:rPr>
              <a:t>日</a:t>
            </a:r>
            <a:r>
              <a:rPr kumimoji="1" lang="ja-JP" altLang="en-US" sz="1400" dirty="0">
                <a:latin typeface="HG正楷書体-PRO" panose="03000600000000000000" pitchFamily="66" charset="-128"/>
                <a:ea typeface="HG正楷書体-PRO" panose="03000600000000000000" pitchFamily="66" charset="-128"/>
              </a:rPr>
              <a:t>（水）</a:t>
            </a:r>
            <a:endParaRPr kumimoji="1" lang="en-US" altLang="ja-JP" sz="1400" dirty="0">
              <a:latin typeface="HG正楷書体-PRO" panose="03000600000000000000" pitchFamily="66" charset="-128"/>
              <a:ea typeface="HG正楷書体-PRO" panose="03000600000000000000" pitchFamily="66" charset="-128"/>
            </a:endParaRPr>
          </a:p>
          <a:p>
            <a:r>
              <a:rPr kumimoji="1" lang="ja-JP" altLang="en-US" sz="1400" dirty="0">
                <a:latin typeface="HG正楷書体-PRO" panose="03000600000000000000" pitchFamily="66" charset="-128"/>
                <a:ea typeface="HG正楷書体-PRO" panose="03000600000000000000" pitchFamily="66" charset="-128"/>
              </a:rPr>
              <a:t>申込方法：電子メール・</a:t>
            </a:r>
            <a:r>
              <a:rPr kumimoji="1" lang="en-US" altLang="ja-JP" sz="1400" dirty="0">
                <a:latin typeface="HG正楷書体-PRO" panose="03000600000000000000" pitchFamily="66" charset="-128"/>
                <a:ea typeface="HG正楷書体-PRO" panose="03000600000000000000" pitchFamily="66" charset="-128"/>
              </a:rPr>
              <a:t>FAX</a:t>
            </a:r>
            <a:r>
              <a:rPr kumimoji="1" lang="ja-JP" altLang="en-US" sz="1400" dirty="0">
                <a:latin typeface="HG正楷書体-PRO" panose="03000600000000000000" pitchFamily="66" charset="-128"/>
                <a:ea typeface="HG正楷書体-PRO" panose="03000600000000000000" pitchFamily="66" charset="-128"/>
              </a:rPr>
              <a:t>・電話にてお申込みください。</a:t>
            </a:r>
            <a:endParaRPr kumimoji="1" lang="en-US" altLang="ja-JP" sz="1400" dirty="0">
              <a:latin typeface="HG正楷書体-PRO" panose="03000600000000000000" pitchFamily="66" charset="-128"/>
              <a:ea typeface="HG正楷書体-PRO" panose="03000600000000000000" pitchFamily="66" charset="-128"/>
            </a:endParaRPr>
          </a:p>
          <a:p>
            <a:r>
              <a:rPr kumimoji="1" lang="ja-JP" altLang="en-US" sz="1400" dirty="0">
                <a:latin typeface="HG正楷書体-PRO" panose="03000600000000000000" pitchFamily="66" charset="-128"/>
                <a:ea typeface="HG正楷書体-PRO" panose="03000600000000000000" pitchFamily="66" charset="-128"/>
              </a:rPr>
              <a:t>　　　　　</a:t>
            </a:r>
            <a:endParaRPr kumimoji="1" lang="ja-JP" altLang="en-US" sz="1300" dirty="0">
              <a:latin typeface="HG正楷書体-PRO" panose="03000600000000000000" pitchFamily="66" charset="-128"/>
              <a:ea typeface="HG正楷書体-PRO" panose="03000600000000000000" pitchFamily="66" charset="-128"/>
            </a:endParaRPr>
          </a:p>
        </p:txBody>
      </p:sp>
      <p:sp>
        <p:nvSpPr>
          <p:cNvPr id="47" name="テキスト ボックス 46">
            <a:extLst>
              <a:ext uri="{FF2B5EF4-FFF2-40B4-BE49-F238E27FC236}">
                <a16:creationId xmlns:a16="http://schemas.microsoft.com/office/drawing/2014/main" id="{E9F8BB05-FE40-4ACC-8D9A-E40DCFA3D53B}"/>
              </a:ext>
            </a:extLst>
          </p:cNvPr>
          <p:cNvSpPr txBox="1"/>
          <p:nvPr/>
        </p:nvSpPr>
        <p:spPr>
          <a:xfrm>
            <a:off x="1264138" y="7680539"/>
            <a:ext cx="6024000" cy="507831"/>
          </a:xfrm>
          <a:prstGeom prst="rect">
            <a:avLst/>
          </a:prstGeom>
          <a:noFill/>
        </p:spPr>
        <p:txBody>
          <a:bodyPr wrap="square" rtlCol="0">
            <a:spAutoFit/>
          </a:bodyPr>
          <a:lstStyle/>
          <a:p>
            <a:r>
              <a:rPr kumimoji="1" lang="en-US" altLang="ja-JP" sz="1300" dirty="0">
                <a:latin typeface="HG正楷書体-PRO" panose="03000600000000000000" pitchFamily="66" charset="-128"/>
                <a:ea typeface="HG正楷書体-PRO" panose="03000600000000000000" pitchFamily="66" charset="-128"/>
              </a:rPr>
              <a:t>※</a:t>
            </a:r>
            <a:r>
              <a:rPr kumimoji="1" lang="ja-JP" altLang="en-US" sz="1300" dirty="0">
                <a:latin typeface="HG正楷書体-PRO" panose="03000600000000000000" pitchFamily="66" charset="-128"/>
                <a:ea typeface="HG正楷書体-PRO" panose="03000600000000000000" pitchFamily="66" charset="-128"/>
              </a:rPr>
              <a:t>お申込みの際は、参加者の住所、名前、連絡先をお伝えください。</a:t>
            </a:r>
            <a:endParaRPr kumimoji="1" lang="en-US" altLang="ja-JP" sz="1300" dirty="0">
              <a:latin typeface="HG正楷書体-PRO" panose="03000600000000000000" pitchFamily="66" charset="-128"/>
              <a:ea typeface="HG正楷書体-PRO" panose="03000600000000000000" pitchFamily="66" charset="-128"/>
            </a:endParaRPr>
          </a:p>
          <a:p>
            <a:r>
              <a:rPr kumimoji="1" lang="ja-JP" altLang="en-US" sz="1300" dirty="0">
                <a:latin typeface="HG正楷書体-PRO" panose="03000600000000000000" pitchFamily="66" charset="-128"/>
                <a:ea typeface="HG正楷書体-PRO" panose="03000600000000000000" pitchFamily="66" charset="-128"/>
              </a:rPr>
              <a:t>　複数人の場合、参加者代表の情報と参加人数をお伝えください。</a:t>
            </a:r>
          </a:p>
        </p:txBody>
      </p:sp>
      <p:sp>
        <p:nvSpPr>
          <p:cNvPr id="48" name="正方形/長方形 47">
            <a:extLst>
              <a:ext uri="{FF2B5EF4-FFF2-40B4-BE49-F238E27FC236}">
                <a16:creationId xmlns:a16="http://schemas.microsoft.com/office/drawing/2014/main" id="{0944DE4E-3F42-4D98-95C9-CCEF644082C8}"/>
              </a:ext>
            </a:extLst>
          </p:cNvPr>
          <p:cNvSpPr/>
          <p:nvPr/>
        </p:nvSpPr>
        <p:spPr>
          <a:xfrm>
            <a:off x="201566" y="823126"/>
            <a:ext cx="3022318" cy="3976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rgbClr val="C00000"/>
                </a:solidFill>
                <a:latin typeface="HG正楷書体-PRO" panose="03000600000000000000" pitchFamily="66" charset="-128"/>
                <a:ea typeface="HG正楷書体-PRO" panose="03000600000000000000" pitchFamily="66" charset="-128"/>
              </a:rPr>
              <a:t>―</a:t>
            </a:r>
            <a:r>
              <a:rPr kumimoji="1" lang="ja-JP" altLang="en-US" b="1" dirty="0">
                <a:solidFill>
                  <a:srgbClr val="C00000"/>
                </a:solidFill>
                <a:latin typeface="HG正楷書体-PRO" panose="03000600000000000000" pitchFamily="66" charset="-128"/>
                <a:ea typeface="HG正楷書体-PRO" panose="03000600000000000000" pitchFamily="66" charset="-128"/>
              </a:rPr>
              <a:t>　漆文化を学ぶ　</a:t>
            </a:r>
            <a:r>
              <a:rPr kumimoji="1" lang="en-US" altLang="ja-JP" b="1" dirty="0">
                <a:solidFill>
                  <a:srgbClr val="C00000"/>
                </a:solidFill>
                <a:latin typeface="HG正楷書体-PRO" panose="03000600000000000000" pitchFamily="66" charset="-128"/>
                <a:ea typeface="HG正楷書体-PRO" panose="03000600000000000000" pitchFamily="66" charset="-128"/>
              </a:rPr>
              <a:t>―</a:t>
            </a:r>
            <a:endParaRPr kumimoji="1" lang="ja-JP" altLang="en-US" b="1" dirty="0">
              <a:solidFill>
                <a:srgbClr val="C00000"/>
              </a:solidFill>
              <a:latin typeface="HG正楷書体-PRO" panose="03000600000000000000" pitchFamily="66" charset="-128"/>
              <a:ea typeface="HG正楷書体-PRO" panose="03000600000000000000" pitchFamily="66" charset="-128"/>
            </a:endParaRPr>
          </a:p>
        </p:txBody>
      </p:sp>
      <p:sp>
        <p:nvSpPr>
          <p:cNvPr id="49" name="正方形/長方形 48">
            <a:extLst>
              <a:ext uri="{FF2B5EF4-FFF2-40B4-BE49-F238E27FC236}">
                <a16:creationId xmlns:a16="http://schemas.microsoft.com/office/drawing/2014/main" id="{19D44D26-B6D2-43F0-9B16-150D0E2AE170}"/>
              </a:ext>
            </a:extLst>
          </p:cNvPr>
          <p:cNvSpPr/>
          <p:nvPr/>
        </p:nvSpPr>
        <p:spPr>
          <a:xfrm>
            <a:off x="196547" y="3272332"/>
            <a:ext cx="3022318" cy="3976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rgbClr val="C00000"/>
                </a:solidFill>
                <a:latin typeface="HG正楷書体-PRO" panose="03000600000000000000" pitchFamily="66" charset="-128"/>
                <a:ea typeface="HG正楷書体-PRO" panose="03000600000000000000" pitchFamily="66" charset="-128"/>
              </a:rPr>
              <a:t>―</a:t>
            </a:r>
            <a:r>
              <a:rPr kumimoji="1" lang="ja-JP" altLang="en-US" b="1" dirty="0">
                <a:solidFill>
                  <a:srgbClr val="C00000"/>
                </a:solidFill>
                <a:latin typeface="HG正楷書体-PRO" panose="03000600000000000000" pitchFamily="66" charset="-128"/>
                <a:ea typeface="HG正楷書体-PRO" panose="03000600000000000000" pitchFamily="66" charset="-128"/>
              </a:rPr>
              <a:t>　漆掻きを学ぶ　</a:t>
            </a:r>
            <a:r>
              <a:rPr kumimoji="1" lang="en-US" altLang="ja-JP" b="1" dirty="0">
                <a:solidFill>
                  <a:srgbClr val="C00000"/>
                </a:solidFill>
                <a:latin typeface="HG正楷書体-PRO" panose="03000600000000000000" pitchFamily="66" charset="-128"/>
                <a:ea typeface="HG正楷書体-PRO" panose="03000600000000000000" pitchFamily="66" charset="-128"/>
              </a:rPr>
              <a:t>―</a:t>
            </a:r>
            <a:endParaRPr kumimoji="1" lang="ja-JP" altLang="en-US" b="1" dirty="0">
              <a:solidFill>
                <a:srgbClr val="C00000"/>
              </a:solidFill>
              <a:latin typeface="HG正楷書体-PRO" panose="03000600000000000000" pitchFamily="66" charset="-128"/>
              <a:ea typeface="HG正楷書体-PRO" panose="03000600000000000000" pitchFamily="66" charset="-128"/>
            </a:endParaRPr>
          </a:p>
        </p:txBody>
      </p:sp>
      <p:sp>
        <p:nvSpPr>
          <p:cNvPr id="50" name="正方形/長方形 49">
            <a:extLst>
              <a:ext uri="{FF2B5EF4-FFF2-40B4-BE49-F238E27FC236}">
                <a16:creationId xmlns:a16="http://schemas.microsoft.com/office/drawing/2014/main" id="{4B652405-560D-478E-9A7B-15738319C460}"/>
              </a:ext>
            </a:extLst>
          </p:cNvPr>
          <p:cNvSpPr/>
          <p:nvPr/>
        </p:nvSpPr>
        <p:spPr>
          <a:xfrm>
            <a:off x="3563357" y="3272876"/>
            <a:ext cx="3022318" cy="3976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solidFill>
                  <a:srgbClr val="C00000"/>
                </a:solidFill>
                <a:latin typeface="HG正楷書体-PRO" panose="03000600000000000000" pitchFamily="66" charset="-128"/>
                <a:ea typeface="HG正楷書体-PRO" panose="03000600000000000000" pitchFamily="66" charset="-128"/>
              </a:rPr>
              <a:t>―</a:t>
            </a:r>
            <a:r>
              <a:rPr kumimoji="1" lang="ja-JP" altLang="en-US" sz="1400" b="1" dirty="0">
                <a:solidFill>
                  <a:srgbClr val="C00000"/>
                </a:solidFill>
                <a:latin typeface="HG正楷書体-PRO" panose="03000600000000000000" pitchFamily="66" charset="-128"/>
                <a:ea typeface="HG正楷書体-PRO" panose="03000600000000000000" pitchFamily="66" charset="-128"/>
              </a:rPr>
              <a:t>　</a:t>
            </a:r>
            <a:r>
              <a:rPr kumimoji="1" lang="ja-JP" altLang="en-US" sz="1200" b="1" dirty="0">
                <a:solidFill>
                  <a:srgbClr val="C00000"/>
                </a:solidFill>
                <a:latin typeface="HG正楷書体-PRO" panose="03000600000000000000" pitchFamily="66" charset="-128"/>
                <a:ea typeface="HG正楷書体-PRO" panose="03000600000000000000" pitchFamily="66" charset="-128"/>
              </a:rPr>
              <a:t>うるし苗木生産を体験する</a:t>
            </a:r>
            <a:r>
              <a:rPr kumimoji="1" lang="ja-JP" altLang="en-US" sz="1400" b="1" dirty="0">
                <a:solidFill>
                  <a:srgbClr val="C00000"/>
                </a:solidFill>
                <a:latin typeface="HG正楷書体-PRO" panose="03000600000000000000" pitchFamily="66" charset="-128"/>
                <a:ea typeface="HG正楷書体-PRO" panose="03000600000000000000" pitchFamily="66" charset="-128"/>
              </a:rPr>
              <a:t>　</a:t>
            </a:r>
            <a:r>
              <a:rPr kumimoji="1" lang="en-US" altLang="ja-JP" sz="1400" b="1" dirty="0">
                <a:solidFill>
                  <a:srgbClr val="C00000"/>
                </a:solidFill>
                <a:latin typeface="HG正楷書体-PRO" panose="03000600000000000000" pitchFamily="66" charset="-128"/>
                <a:ea typeface="HG正楷書体-PRO" panose="03000600000000000000" pitchFamily="66" charset="-128"/>
              </a:rPr>
              <a:t>―</a:t>
            </a:r>
            <a:endParaRPr kumimoji="1" lang="ja-JP" altLang="en-US" sz="1400" b="1" dirty="0">
              <a:solidFill>
                <a:srgbClr val="C00000"/>
              </a:solidFill>
              <a:latin typeface="HG正楷書体-PRO" panose="03000600000000000000" pitchFamily="66" charset="-128"/>
              <a:ea typeface="HG正楷書体-PRO" panose="03000600000000000000" pitchFamily="66" charset="-128"/>
            </a:endParaRPr>
          </a:p>
        </p:txBody>
      </p:sp>
    </p:spTree>
    <p:extLst>
      <p:ext uri="{BB962C8B-B14F-4D97-AF65-F5344CB8AC3E}">
        <p14:creationId xmlns:p14="http://schemas.microsoft.com/office/powerpoint/2010/main" val="2354362118"/>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553</TotalTime>
  <Words>198</Words>
  <Application>Microsoft Office PowerPoint</Application>
  <PresentationFormat>A4 210 x 297 mm</PresentationFormat>
  <Paragraphs>47</Paragraphs>
  <Slides>2</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2</vt:i4>
      </vt:variant>
    </vt:vector>
  </HeadingPairs>
  <TitlesOfParts>
    <vt:vector size="7" baseType="lpstr">
      <vt:lpstr>HG正楷書体-PRO</vt:lpstr>
      <vt:lpstr>Arial</vt:lpstr>
      <vt:lpstr>Calibri</vt:lpstr>
      <vt:lpstr>Calibri Light</vt:lpstr>
      <vt:lpstr>Office テーマ</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嶋田 滉也</dc:creator>
  <cp:lastModifiedBy>嶋田 滉也</cp:lastModifiedBy>
  <cp:revision>42</cp:revision>
  <cp:lastPrinted>2023-03-15T03:01:33Z</cp:lastPrinted>
  <dcterms:created xsi:type="dcterms:W3CDTF">2023-02-17T04:52:16Z</dcterms:created>
  <dcterms:modified xsi:type="dcterms:W3CDTF">2023-03-15T05:29:43Z</dcterms:modified>
</cp:coreProperties>
</file>